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9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1"/>
  <c:style val="2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해지율</c:v>
                </c:pt>
              </c:strCache>
            </c:strRef>
          </c:tx>
          <c:spPr>
            <a:ln w="38100" cap="flat">
              <a:solidFill>
                <a:srgbClr val="E6007E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E6007E"/>
              </a:solidFill>
              <a:ln w="9525" cap="flat">
                <a:solidFill>
                  <a:srgbClr val="E6007E"/>
                </a:solidFill>
                <a:prstDash val="solid"/>
                <a:round/>
              </a:ln>
              <a:effectLst/>
            </c:spPr>
          </c:marker>
          <c:dLbls>
            <c:numFmt formatCode="0.0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1A1D24"/>
                    </a:solidFill>
                    <a:latin typeface="맑은 고딕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W20</c:v>
                </c:pt>
                <c:pt idx="1">
                  <c:v>W21</c:v>
                </c:pt>
                <c:pt idx="2">
                  <c:v>W22</c:v>
                </c:pt>
                <c:pt idx="3">
                  <c:v>W23</c:v>
                </c:pt>
                <c:pt idx="4">
                  <c:v>W24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1.05</c:v>
                </c:pt>
                <c:pt idx="1">
                  <c:v>1.08</c:v>
                </c:pt>
                <c:pt idx="2">
                  <c:v>1.1000000000000001</c:v>
                </c:pt>
                <c:pt idx="3">
                  <c:v>1.1100000000000001</c:v>
                </c:pt>
                <c:pt idx="4">
                  <c:v>1.18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C2B9-4333-AD1F-34ED3824C34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5A6472"/>
                </a:solidFill>
                <a:latin typeface="맑은 고딕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1.3"/>
          <c:min val="0.9"/>
        </c:scaling>
        <c:delete val="0"/>
        <c:axPos val="l"/>
        <c:majorGridlines>
          <c:spPr>
            <a:ln w="6350" cap="flat">
              <a:solidFill>
                <a:srgbClr val="ECEEF2"/>
              </a:solidFill>
              <a:prstDash val="solid"/>
              <a:round/>
            </a:ln>
          </c:spPr>
        </c:majorGridlines>
        <c:numFmt formatCode="0.0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5A6472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3579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3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566928"/>
          </a:xfrm>
          <a:prstGeom prst="rect">
            <a:avLst/>
          </a:prstGeom>
          <a:solidFill>
            <a:srgbClr val="20242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" cy="566928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" name="Text 2"/>
          <p:cNvSpPr/>
          <p:nvPr/>
        </p:nvSpPr>
        <p:spPr>
          <a:xfrm>
            <a:off x="292608" y="0"/>
            <a:ext cx="8229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LG U+  ·  마케팅부문</a:t>
            </a:r>
            <a:r>
              <a:rPr lang="en-US" sz="110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  ·   주간 경영현황 1Pager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4114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보고일 2026.06.18 (목)   |   마케팅전략팀   |   1 / 4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292608" y="676656"/>
            <a:ext cx="8412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Executive Summary &amp; 마케팅 핵심 지표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310896" y="1060704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금주(W24) 마케팅 효율·고객유지·만족도 요약 및 임원 의사결정 요청 사항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8732520" y="713232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01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Executive Summary (핵심 3줄)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8732520" y="1051560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02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마케팅 KPI (WoW)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292608" y="1371600"/>
            <a:ext cx="11612880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Text 9"/>
          <p:cNvSpPr/>
          <p:nvPr/>
        </p:nvSpPr>
        <p:spPr>
          <a:xfrm>
            <a:off x="292608" y="1481328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01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Executive Summary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292608" y="1865376"/>
            <a:ext cx="5715000" cy="1335024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3" name="Shape 11"/>
          <p:cNvSpPr/>
          <p:nvPr/>
        </p:nvSpPr>
        <p:spPr>
          <a:xfrm>
            <a:off x="438912" y="2011680"/>
            <a:ext cx="310896" cy="310896"/>
          </a:xfrm>
          <a:prstGeom prst="ellipse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4" name="Text 12"/>
          <p:cNvSpPr/>
          <p:nvPr/>
        </p:nvSpPr>
        <p:spPr>
          <a:xfrm>
            <a:off x="438912" y="2011680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859536" y="1993392"/>
            <a:ext cx="50017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디지털 채널 효율 개선 — CPA 하락</a:t>
            </a:r>
            <a:endParaRPr lang="en-US" sz="1150" dirty="0"/>
          </a:p>
        </p:txBody>
      </p:sp>
      <p:sp>
        <p:nvSpPr>
          <p:cNvPr id="16" name="Text 14"/>
          <p:cNvSpPr/>
          <p:nvPr/>
        </p:nvSpPr>
        <p:spPr>
          <a:xfrm>
            <a:off x="475488" y="2377440"/>
            <a:ext cx="536752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신규 유치 CPA 16.8만원(WoW −4.1%), 다이렉트·온라인 채널 비중 확대와 퍼포먼스 마케팅 최적화로 유치 효율 개선. 디지털 가입 비중 38.2%.</a:t>
            </a:r>
            <a:endParaRPr lang="en-US" sz="980" dirty="0"/>
          </a:p>
        </p:txBody>
      </p:sp>
      <p:sp>
        <p:nvSpPr>
          <p:cNvPr id="17" name="Shape 15"/>
          <p:cNvSpPr/>
          <p:nvPr/>
        </p:nvSpPr>
        <p:spPr>
          <a:xfrm>
            <a:off x="292608" y="3273552"/>
            <a:ext cx="5715000" cy="1335024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8" name="Shape 16"/>
          <p:cNvSpPr/>
          <p:nvPr/>
        </p:nvSpPr>
        <p:spPr>
          <a:xfrm>
            <a:off x="438912" y="3419856"/>
            <a:ext cx="310896" cy="310896"/>
          </a:xfrm>
          <a:prstGeom prst="ellipse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9" name="Text 17"/>
          <p:cNvSpPr/>
          <p:nvPr/>
        </p:nvSpPr>
        <p:spPr>
          <a:xfrm>
            <a:off x="438912" y="3419856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2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859536" y="3401568"/>
            <a:ext cx="50017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고객만족 NPS 반등 — 멤버십 호응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475488" y="3785616"/>
            <a:ext cx="536752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NPS +41(WoW +3pt), 멤버십 혜택 개편·구독 결합 프로모션 호응으로 만족도 개선. 다만 해지방어 비용 증가가 효율 지표 상쇄 요인.</a:t>
            </a:r>
            <a:endParaRPr lang="en-US" sz="980" dirty="0"/>
          </a:p>
        </p:txBody>
      </p:sp>
      <p:sp>
        <p:nvSpPr>
          <p:cNvPr id="22" name="Shape 20"/>
          <p:cNvSpPr/>
          <p:nvPr/>
        </p:nvSpPr>
        <p:spPr>
          <a:xfrm>
            <a:off x="292608" y="4681728"/>
            <a:ext cx="5715000" cy="1335024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3" name="Shape 21"/>
          <p:cNvSpPr/>
          <p:nvPr/>
        </p:nvSpPr>
        <p:spPr>
          <a:xfrm>
            <a:off x="438912" y="4828032"/>
            <a:ext cx="310896" cy="310896"/>
          </a:xfrm>
          <a:prstGeom prst="ellipse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4" name="Text 22"/>
          <p:cNvSpPr/>
          <p:nvPr/>
        </p:nvSpPr>
        <p:spPr>
          <a:xfrm>
            <a:off x="438912" y="48280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3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859536" y="4809744"/>
            <a:ext cx="50017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해지율 상승·방어비 급증 — 효율 악화</a:t>
            </a:r>
            <a:endParaRPr lang="en-US" sz="1150" dirty="0"/>
          </a:p>
        </p:txBody>
      </p:sp>
      <p:sp>
        <p:nvSpPr>
          <p:cNvPr id="26" name="Text 24"/>
          <p:cNvSpPr/>
          <p:nvPr/>
        </p:nvSpPr>
        <p:spPr>
          <a:xfrm>
            <a:off x="475488" y="5193792"/>
            <a:ext cx="536752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해지율 1.18%(WoW +0.07%p), 경쟁 심화로 리텐션 프로모션 집행 확대 → 마케팅 효율(ROAS) 둔화. 방어비 집행 기준 재정비 의사결정 필요.</a:t>
            </a:r>
            <a:endParaRPr lang="en-US" sz="980" dirty="0"/>
          </a:p>
        </p:txBody>
      </p:sp>
      <p:sp>
        <p:nvSpPr>
          <p:cNvPr id="27" name="Text 25"/>
          <p:cNvSpPr/>
          <p:nvPr/>
        </p:nvSpPr>
        <p:spPr>
          <a:xfrm>
            <a:off x="6199632" y="1481328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02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마케팅 KPI (전주 대비)</a:t>
            </a:r>
            <a:endParaRPr lang="en-US" sz="1300" dirty="0"/>
          </a:p>
        </p:txBody>
      </p:sp>
      <p:sp>
        <p:nvSpPr>
          <p:cNvPr id="28" name="Shape 26"/>
          <p:cNvSpPr/>
          <p:nvPr/>
        </p:nvSpPr>
        <p:spPr>
          <a:xfrm>
            <a:off x="6199632" y="186537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9" name="Shape 27"/>
          <p:cNvSpPr/>
          <p:nvPr/>
        </p:nvSpPr>
        <p:spPr>
          <a:xfrm>
            <a:off x="6199632" y="186537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0" name="Text 28"/>
          <p:cNvSpPr/>
          <p:nvPr/>
        </p:nvSpPr>
        <p:spPr>
          <a:xfrm>
            <a:off x="6364224" y="195681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주간 마케팅비 집행</a:t>
            </a:r>
            <a:endParaRPr lang="en-US" sz="950" dirty="0"/>
          </a:p>
        </p:txBody>
      </p:sp>
      <p:sp>
        <p:nvSpPr>
          <p:cNvPr id="31" name="Text 29"/>
          <p:cNvSpPr/>
          <p:nvPr/>
        </p:nvSpPr>
        <p:spPr>
          <a:xfrm>
            <a:off x="6345936" y="216712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284 억</a:t>
            </a:r>
            <a:endParaRPr lang="en-US" sz="2500" dirty="0"/>
          </a:p>
        </p:txBody>
      </p:sp>
      <p:sp>
        <p:nvSpPr>
          <p:cNvPr id="32" name="Text 30"/>
          <p:cNvSpPr/>
          <p:nvPr/>
        </p:nvSpPr>
        <p:spPr>
          <a:xfrm>
            <a:off x="6364224" y="264261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▼ +8.5% WoW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리텐션 비중 증가</a:t>
            </a:r>
            <a:endParaRPr lang="en-US" sz="850" dirty="0"/>
          </a:p>
        </p:txBody>
      </p:sp>
      <p:sp>
        <p:nvSpPr>
          <p:cNvPr id="33" name="Shape 31"/>
          <p:cNvSpPr/>
          <p:nvPr/>
        </p:nvSpPr>
        <p:spPr>
          <a:xfrm>
            <a:off x="9098280" y="186537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4" name="Shape 32"/>
          <p:cNvSpPr/>
          <p:nvPr/>
        </p:nvSpPr>
        <p:spPr>
          <a:xfrm>
            <a:off x="9098280" y="186537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5" name="Text 33"/>
          <p:cNvSpPr/>
          <p:nvPr/>
        </p:nvSpPr>
        <p:spPr>
          <a:xfrm>
            <a:off x="9262872" y="195681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신규 유치 CPA</a:t>
            </a:r>
            <a:endParaRPr lang="en-US" sz="950" dirty="0"/>
          </a:p>
        </p:txBody>
      </p:sp>
      <p:sp>
        <p:nvSpPr>
          <p:cNvPr id="36" name="Text 34"/>
          <p:cNvSpPr/>
          <p:nvPr/>
        </p:nvSpPr>
        <p:spPr>
          <a:xfrm>
            <a:off x="9244584" y="216712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16.8 만</a:t>
            </a:r>
            <a:endParaRPr lang="en-US" sz="2500" dirty="0"/>
          </a:p>
        </p:txBody>
      </p:sp>
      <p:sp>
        <p:nvSpPr>
          <p:cNvPr id="37" name="Text 35"/>
          <p:cNvSpPr/>
          <p:nvPr/>
        </p:nvSpPr>
        <p:spPr>
          <a:xfrm>
            <a:off x="9262872" y="264261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E9E6A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▲ −4.1%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디지털 효율 개선</a:t>
            </a:r>
            <a:endParaRPr lang="en-US" sz="850" dirty="0"/>
          </a:p>
        </p:txBody>
      </p:sp>
      <p:sp>
        <p:nvSpPr>
          <p:cNvPr id="38" name="Shape 36"/>
          <p:cNvSpPr/>
          <p:nvPr/>
        </p:nvSpPr>
        <p:spPr>
          <a:xfrm>
            <a:off x="6199632" y="305409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9" name="Shape 37"/>
          <p:cNvSpPr/>
          <p:nvPr/>
        </p:nvSpPr>
        <p:spPr>
          <a:xfrm>
            <a:off x="6199632" y="305409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0" name="Text 38"/>
          <p:cNvSpPr/>
          <p:nvPr/>
        </p:nvSpPr>
        <p:spPr>
          <a:xfrm>
            <a:off x="6364224" y="314553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해지율(Churn)</a:t>
            </a:r>
            <a:endParaRPr lang="en-US" sz="950" dirty="0"/>
          </a:p>
        </p:txBody>
      </p:sp>
      <p:sp>
        <p:nvSpPr>
          <p:cNvPr id="41" name="Text 39"/>
          <p:cNvSpPr/>
          <p:nvPr/>
        </p:nvSpPr>
        <p:spPr>
          <a:xfrm>
            <a:off x="6345936" y="335584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1.18 %</a:t>
            </a:r>
            <a:endParaRPr lang="en-US" sz="2500" dirty="0"/>
          </a:p>
        </p:txBody>
      </p:sp>
      <p:sp>
        <p:nvSpPr>
          <p:cNvPr id="42" name="Text 40"/>
          <p:cNvSpPr/>
          <p:nvPr/>
        </p:nvSpPr>
        <p:spPr>
          <a:xfrm>
            <a:off x="6364224" y="383133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▼ +0.07%p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경쟁 심화</a:t>
            </a:r>
            <a:endParaRPr lang="en-US" sz="850" dirty="0"/>
          </a:p>
        </p:txBody>
      </p:sp>
      <p:sp>
        <p:nvSpPr>
          <p:cNvPr id="43" name="Shape 41"/>
          <p:cNvSpPr/>
          <p:nvPr/>
        </p:nvSpPr>
        <p:spPr>
          <a:xfrm>
            <a:off x="9098280" y="305409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4" name="Shape 42"/>
          <p:cNvSpPr/>
          <p:nvPr/>
        </p:nvSpPr>
        <p:spPr>
          <a:xfrm>
            <a:off x="9098280" y="305409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5" name="Text 43"/>
          <p:cNvSpPr/>
          <p:nvPr/>
        </p:nvSpPr>
        <p:spPr>
          <a:xfrm>
            <a:off x="9262872" y="314553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고객만족 NPS</a:t>
            </a:r>
            <a:endParaRPr lang="en-US" sz="950" dirty="0"/>
          </a:p>
        </p:txBody>
      </p:sp>
      <p:sp>
        <p:nvSpPr>
          <p:cNvPr id="46" name="Text 44"/>
          <p:cNvSpPr/>
          <p:nvPr/>
        </p:nvSpPr>
        <p:spPr>
          <a:xfrm>
            <a:off x="9244584" y="335584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+41</a:t>
            </a:r>
            <a:endParaRPr lang="en-US" sz="2500" dirty="0"/>
          </a:p>
        </p:txBody>
      </p:sp>
      <p:sp>
        <p:nvSpPr>
          <p:cNvPr id="47" name="Text 45"/>
          <p:cNvSpPr/>
          <p:nvPr/>
        </p:nvSpPr>
        <p:spPr>
          <a:xfrm>
            <a:off x="9262872" y="383133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E9E6A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▲ +3 pt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멤버십 호응</a:t>
            </a:r>
            <a:endParaRPr lang="en-US" sz="850" dirty="0"/>
          </a:p>
        </p:txBody>
      </p:sp>
      <p:sp>
        <p:nvSpPr>
          <p:cNvPr id="48" name="Shape 46"/>
          <p:cNvSpPr/>
          <p:nvPr/>
        </p:nvSpPr>
        <p:spPr>
          <a:xfrm>
            <a:off x="6199632" y="424281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9" name="Shape 47"/>
          <p:cNvSpPr/>
          <p:nvPr/>
        </p:nvSpPr>
        <p:spPr>
          <a:xfrm>
            <a:off x="6199632" y="424281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0" name="Text 48"/>
          <p:cNvSpPr/>
          <p:nvPr/>
        </p:nvSpPr>
        <p:spPr>
          <a:xfrm>
            <a:off x="6364224" y="433425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디지털 가입 비중</a:t>
            </a:r>
            <a:endParaRPr lang="en-US" sz="950" dirty="0"/>
          </a:p>
        </p:txBody>
      </p:sp>
      <p:sp>
        <p:nvSpPr>
          <p:cNvPr id="51" name="Text 49"/>
          <p:cNvSpPr/>
          <p:nvPr/>
        </p:nvSpPr>
        <p:spPr>
          <a:xfrm>
            <a:off x="6345936" y="454456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38.2 %</a:t>
            </a:r>
            <a:endParaRPr lang="en-US" sz="2500" dirty="0"/>
          </a:p>
        </p:txBody>
      </p:sp>
      <p:sp>
        <p:nvSpPr>
          <p:cNvPr id="52" name="Text 50"/>
          <p:cNvSpPr/>
          <p:nvPr/>
        </p:nvSpPr>
        <p:spPr>
          <a:xfrm>
            <a:off x="6364224" y="502005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E9E6A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▲ +1.6%p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다이렉트 확대</a:t>
            </a:r>
            <a:endParaRPr lang="en-US" sz="850" dirty="0"/>
          </a:p>
        </p:txBody>
      </p:sp>
      <p:sp>
        <p:nvSpPr>
          <p:cNvPr id="53" name="Shape 51"/>
          <p:cNvSpPr/>
          <p:nvPr/>
        </p:nvSpPr>
        <p:spPr>
          <a:xfrm>
            <a:off x="9098280" y="424281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4" name="Shape 52"/>
          <p:cNvSpPr/>
          <p:nvPr/>
        </p:nvSpPr>
        <p:spPr>
          <a:xfrm>
            <a:off x="9098280" y="424281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5" name="Text 53"/>
          <p:cNvSpPr/>
          <p:nvPr/>
        </p:nvSpPr>
        <p:spPr>
          <a:xfrm>
            <a:off x="9262872" y="433425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마케팅 ROAS</a:t>
            </a:r>
            <a:endParaRPr lang="en-US" sz="950" dirty="0"/>
          </a:p>
        </p:txBody>
      </p:sp>
      <p:sp>
        <p:nvSpPr>
          <p:cNvPr id="56" name="Text 54"/>
          <p:cNvSpPr/>
          <p:nvPr/>
        </p:nvSpPr>
        <p:spPr>
          <a:xfrm>
            <a:off x="9244584" y="454456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312 %</a:t>
            </a:r>
            <a:endParaRPr lang="en-US" sz="2500" dirty="0"/>
          </a:p>
        </p:txBody>
      </p:sp>
      <p:sp>
        <p:nvSpPr>
          <p:cNvPr id="57" name="Text 55"/>
          <p:cNvSpPr/>
          <p:nvPr/>
        </p:nvSpPr>
        <p:spPr>
          <a:xfrm>
            <a:off x="9262872" y="502005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▼ −11%p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방어비 증가 영향</a:t>
            </a:r>
            <a:endParaRPr lang="en-US" sz="850" dirty="0"/>
          </a:p>
        </p:txBody>
      </p:sp>
      <p:sp>
        <p:nvSpPr>
          <p:cNvPr id="58" name="Text 56"/>
          <p:cNvSpPr/>
          <p:nvPr/>
        </p:nvSpPr>
        <p:spPr>
          <a:xfrm>
            <a:off x="6199632" y="5541264"/>
            <a:ext cx="5687568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635" tIns="635" rIns="635" bIns="635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코멘트   </a:t>
            </a: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유치 효율·만족도는 개선되나 해지방어비 급증이 전체 마케팅 효율을 잠식 → 방어비 집행 기준·채널 믹스 의사결정 우선.</a:t>
            </a:r>
            <a:endParaRPr lang="en-US" sz="950" dirty="0"/>
          </a:p>
        </p:txBody>
      </p:sp>
      <p:sp>
        <p:nvSpPr>
          <p:cNvPr id="59" name="Text 57"/>
          <p:cNvSpPr/>
          <p:nvPr/>
        </p:nvSpPr>
        <p:spPr>
          <a:xfrm>
            <a:off x="292608" y="6053328"/>
            <a:ext cx="11612880" cy="420624"/>
          </a:xfrm>
          <a:prstGeom prst="rect">
            <a:avLst/>
          </a:prstGeom>
          <a:solidFill>
            <a:srgbClr val="EFE6EE"/>
          </a:solidFill>
          <a:ln w="9525">
            <a:solidFill>
              <a:srgbClr val="E6007E"/>
            </a:solidFill>
          </a:ln>
        </p:spPr>
        <p:txBody>
          <a:bodyPr wrap="square" lIns="762" tIns="762" rIns="762" bIns="762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결론   </a:t>
            </a:r>
            <a:r>
              <a:rPr lang="en-US" sz="100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유치 효율 개선세 유효. 효율 방어를 위한 해지방어비 집행 가이드라인 개정 승인 + 하반기 브랜드·디지털 마케팅 예산 재배분 방향성 결정을 금주 내 요청.</a:t>
            </a:r>
            <a:endParaRPr lang="en-US" sz="1000" dirty="0"/>
          </a:p>
        </p:txBody>
      </p:sp>
      <p:sp>
        <p:nvSpPr>
          <p:cNvPr id="60" name="Shape 58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EAEBEF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61" name="Text 59"/>
          <p:cNvSpPr/>
          <p:nvPr/>
        </p:nvSpPr>
        <p:spPr>
          <a:xfrm>
            <a:off x="292608" y="6547104"/>
            <a:ext cx="11612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Confidential — 사내 한정     |   작성: 마케팅전략팀 박지원 책임   |   문의: mktg@lguplus.co.kr</a:t>
            </a:r>
            <a:endParaRPr lang="en-US" sz="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3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566928"/>
          </a:xfrm>
          <a:prstGeom prst="rect">
            <a:avLst/>
          </a:prstGeom>
          <a:solidFill>
            <a:srgbClr val="20242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" cy="566928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" name="Text 2"/>
          <p:cNvSpPr/>
          <p:nvPr/>
        </p:nvSpPr>
        <p:spPr>
          <a:xfrm>
            <a:off x="292608" y="0"/>
            <a:ext cx="8229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LG U+  ·  마케팅부문</a:t>
            </a:r>
            <a:r>
              <a:rPr lang="en-US" sz="110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  ·   주간 경영현황 1Pager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4114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보고일 2026.06.18 (목)   |   마케팅전략팀   |   2 / 4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292608" y="676656"/>
            <a:ext cx="8412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Top 3 이슈 · 원인 · 영향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310896" y="1060704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금주 핵심 리스크 3건과 관리 우선순위 정리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8732520" y="713232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03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Top 3 이슈 &amp; 원인 / 영향</a:t>
            </a:r>
            <a:endParaRPr lang="en-US" sz="950" dirty="0"/>
          </a:p>
        </p:txBody>
      </p:sp>
      <p:sp>
        <p:nvSpPr>
          <p:cNvPr id="9" name="Shape 7"/>
          <p:cNvSpPr/>
          <p:nvPr/>
        </p:nvSpPr>
        <p:spPr>
          <a:xfrm>
            <a:off x="292608" y="1371600"/>
            <a:ext cx="11612880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0" name="Shape 8"/>
          <p:cNvSpPr/>
          <p:nvPr/>
        </p:nvSpPr>
        <p:spPr>
          <a:xfrm>
            <a:off x="292608" y="1554480"/>
            <a:ext cx="3703320" cy="44805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1" name="Shape 9"/>
          <p:cNvSpPr/>
          <p:nvPr/>
        </p:nvSpPr>
        <p:spPr>
          <a:xfrm>
            <a:off x="292608" y="1554480"/>
            <a:ext cx="3703320" cy="54864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2" name="Text 10"/>
          <p:cNvSpPr/>
          <p:nvPr/>
        </p:nvSpPr>
        <p:spPr>
          <a:xfrm>
            <a:off x="457200" y="1700784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이슈 01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3081528" y="1682496"/>
            <a:ext cx="749808" cy="274320"/>
          </a:xfrm>
          <a:prstGeom prst="roundRect">
            <a:avLst>
              <a:gd name="adj" fmla="val 13333"/>
            </a:avLst>
          </a:prstGeom>
          <a:solidFill>
            <a:srgbClr val="C0392B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4" name="Text 12"/>
          <p:cNvSpPr/>
          <p:nvPr/>
        </p:nvSpPr>
        <p:spPr>
          <a:xfrm>
            <a:off x="3081528" y="1682496"/>
            <a:ext cx="7498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HIGH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457200" y="2011680"/>
            <a:ext cx="3374136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해지방어비 급증 — 마케팅 효율(ROAS) 잠식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457200" y="2852928"/>
            <a:ext cx="3374136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7" name="Text 15"/>
          <p:cNvSpPr/>
          <p:nvPr/>
        </p:nvSpPr>
        <p:spPr>
          <a:xfrm>
            <a:off x="457200" y="2926080"/>
            <a:ext cx="3374136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원인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경쟁사 번호이동 지원금 상향으로 리텐션 프로모션 집행 확대, 방어 단가 상승. 마케팅비 중 리텐션 비중 32%→39%로 급증.</a:t>
            </a:r>
            <a:endParaRPr lang="en-US" sz="980" dirty="0"/>
          </a:p>
        </p:txBody>
      </p:sp>
      <p:sp>
        <p:nvSpPr>
          <p:cNvPr id="18" name="Text 16"/>
          <p:cNvSpPr/>
          <p:nvPr/>
        </p:nvSpPr>
        <p:spPr>
          <a:xfrm>
            <a:off x="457200" y="4343400"/>
            <a:ext cx="3374136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영향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마케팅 ROAS 323%→312% 둔화, 유치 효율 개선분 상쇄, 방어비 추세 지속 시 분기 마케팅 효율 목표 미달 위험.</a:t>
            </a:r>
            <a:endParaRPr lang="en-US" sz="980" dirty="0"/>
          </a:p>
        </p:txBody>
      </p:sp>
      <p:sp>
        <p:nvSpPr>
          <p:cNvPr id="19" name="Shape 17"/>
          <p:cNvSpPr/>
          <p:nvPr/>
        </p:nvSpPr>
        <p:spPr>
          <a:xfrm>
            <a:off x="4261104" y="1554480"/>
            <a:ext cx="3703320" cy="44805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0" name="Shape 18"/>
          <p:cNvSpPr/>
          <p:nvPr/>
        </p:nvSpPr>
        <p:spPr>
          <a:xfrm>
            <a:off x="4261104" y="1554480"/>
            <a:ext cx="3703320" cy="54864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1" name="Text 19"/>
          <p:cNvSpPr/>
          <p:nvPr/>
        </p:nvSpPr>
        <p:spPr>
          <a:xfrm>
            <a:off x="4425696" y="1700784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이슈 02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7050024" y="1682496"/>
            <a:ext cx="749808" cy="274320"/>
          </a:xfrm>
          <a:prstGeom prst="roundRect">
            <a:avLst>
              <a:gd name="adj" fmla="val 13333"/>
            </a:avLst>
          </a:prstGeom>
          <a:solidFill>
            <a:srgbClr val="D68910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3" name="Text 21"/>
          <p:cNvSpPr/>
          <p:nvPr/>
        </p:nvSpPr>
        <p:spPr>
          <a:xfrm>
            <a:off x="7050024" y="1682496"/>
            <a:ext cx="7498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MED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4425696" y="2011680"/>
            <a:ext cx="3374136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오프라인 유치 채널 효율 저하 — CPA 격차</a:t>
            </a:r>
            <a:endParaRPr lang="en-US" sz="1200" dirty="0"/>
          </a:p>
        </p:txBody>
      </p:sp>
      <p:sp>
        <p:nvSpPr>
          <p:cNvPr id="25" name="Shape 23"/>
          <p:cNvSpPr/>
          <p:nvPr/>
        </p:nvSpPr>
        <p:spPr>
          <a:xfrm>
            <a:off x="4425696" y="2852928"/>
            <a:ext cx="3374136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6" name="Text 24"/>
          <p:cNvSpPr/>
          <p:nvPr/>
        </p:nvSpPr>
        <p:spPr>
          <a:xfrm>
            <a:off x="4425696" y="2926080"/>
            <a:ext cx="3374136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원인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대리점·매장 등 오프라인 채널 CPA가 디지털 대비 1.7배 높으나 비중 여전히 62%, 채널 믹스 전환 속도 목표 대비 지연.</a:t>
            </a:r>
            <a:endParaRPr lang="en-US" sz="980" dirty="0"/>
          </a:p>
        </p:txBody>
      </p:sp>
      <p:sp>
        <p:nvSpPr>
          <p:cNvPr id="27" name="Text 25"/>
          <p:cNvSpPr/>
          <p:nvPr/>
        </p:nvSpPr>
        <p:spPr>
          <a:xfrm>
            <a:off x="4425696" y="4343400"/>
            <a:ext cx="3374136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영향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전체 평균 CPA 하방경직, 디지털 전환 지연 시 유치비 절감 한계, 채널 수수료 부담 지속으로 효율 개선 제약.</a:t>
            </a:r>
            <a:endParaRPr lang="en-US" sz="980" dirty="0"/>
          </a:p>
        </p:txBody>
      </p:sp>
      <p:sp>
        <p:nvSpPr>
          <p:cNvPr id="28" name="Shape 26"/>
          <p:cNvSpPr/>
          <p:nvPr/>
        </p:nvSpPr>
        <p:spPr>
          <a:xfrm>
            <a:off x="8229600" y="1554480"/>
            <a:ext cx="3703320" cy="44805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9" name="Shape 27"/>
          <p:cNvSpPr/>
          <p:nvPr/>
        </p:nvSpPr>
        <p:spPr>
          <a:xfrm>
            <a:off x="8229600" y="1554480"/>
            <a:ext cx="3703320" cy="54864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0" name="Text 28"/>
          <p:cNvSpPr/>
          <p:nvPr/>
        </p:nvSpPr>
        <p:spPr>
          <a:xfrm>
            <a:off x="8394192" y="1700784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이슈 03</a:t>
            </a:r>
            <a:endParaRPr lang="en-US" sz="900" dirty="0"/>
          </a:p>
        </p:txBody>
      </p:sp>
      <p:sp>
        <p:nvSpPr>
          <p:cNvPr id="31" name="Shape 29"/>
          <p:cNvSpPr/>
          <p:nvPr/>
        </p:nvSpPr>
        <p:spPr>
          <a:xfrm>
            <a:off x="11018520" y="1682496"/>
            <a:ext cx="749808" cy="274320"/>
          </a:xfrm>
          <a:prstGeom prst="roundRect">
            <a:avLst>
              <a:gd name="adj" fmla="val 13333"/>
            </a:avLst>
          </a:prstGeom>
          <a:solidFill>
            <a:srgbClr val="D68910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2" name="Text 30"/>
          <p:cNvSpPr/>
          <p:nvPr/>
        </p:nvSpPr>
        <p:spPr>
          <a:xfrm>
            <a:off x="11018520" y="1682496"/>
            <a:ext cx="7498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MED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8394192" y="2011680"/>
            <a:ext cx="3374136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브랜드 캠페인 성과 측정 지연 — 예산 근거 부족</a:t>
            </a:r>
            <a:endParaRPr lang="en-US" sz="1200" dirty="0"/>
          </a:p>
        </p:txBody>
      </p:sp>
      <p:sp>
        <p:nvSpPr>
          <p:cNvPr id="34" name="Shape 32"/>
          <p:cNvSpPr/>
          <p:nvPr/>
        </p:nvSpPr>
        <p:spPr>
          <a:xfrm>
            <a:off x="8394192" y="2852928"/>
            <a:ext cx="3374136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5" name="Text 33"/>
          <p:cNvSpPr/>
          <p:nvPr/>
        </p:nvSpPr>
        <p:spPr>
          <a:xfrm>
            <a:off x="8394192" y="2926080"/>
            <a:ext cx="3374136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원인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상반기 브랜드 캠페인 효과(인지도·선호도) 측정 리포트 산출 지연, 디지털 퍼포먼스 대비 기여도 정량화 체계 미흡.</a:t>
            </a:r>
            <a:endParaRPr lang="en-US" sz="980" dirty="0"/>
          </a:p>
        </p:txBody>
      </p:sp>
      <p:sp>
        <p:nvSpPr>
          <p:cNvPr id="36" name="Text 34"/>
          <p:cNvSpPr/>
          <p:nvPr/>
        </p:nvSpPr>
        <p:spPr>
          <a:xfrm>
            <a:off x="8394192" y="4343400"/>
            <a:ext cx="3374136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영향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하반기 브랜드 vs 퍼포먼스 예산 배분 의사결정 근거 부족, 비효율 예산 잔존 또는 브랜드 투자 위축 가능.</a:t>
            </a:r>
            <a:endParaRPr lang="en-US" sz="980" dirty="0"/>
          </a:p>
        </p:txBody>
      </p:sp>
      <p:sp>
        <p:nvSpPr>
          <p:cNvPr id="37" name="Shape 35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EAEBEF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8" name="Text 36"/>
          <p:cNvSpPr/>
          <p:nvPr/>
        </p:nvSpPr>
        <p:spPr>
          <a:xfrm>
            <a:off x="292608" y="6547104"/>
            <a:ext cx="11612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Confidential — 사내 한정     |   작성: 마케팅전략팀 박지원 책임   |   문의: mktg@lguplus.co.kr</a:t>
            </a:r>
            <a:endParaRPr lang="en-US" sz="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3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566928"/>
          </a:xfrm>
          <a:prstGeom prst="rect">
            <a:avLst/>
          </a:prstGeom>
          <a:solidFill>
            <a:srgbClr val="20242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" cy="566928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" name="Text 2"/>
          <p:cNvSpPr/>
          <p:nvPr/>
        </p:nvSpPr>
        <p:spPr>
          <a:xfrm>
            <a:off x="292608" y="0"/>
            <a:ext cx="8229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LG U+  ·  마케팅부문</a:t>
            </a:r>
            <a:r>
              <a:rPr lang="en-US" sz="110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  ·   주간 경영현황 1Pager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4114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보고일 2026.06.18 (목)   |   마케팅전략팀   |   3 / 4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292608" y="676656"/>
            <a:ext cx="8412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대응 현황 · 의사결정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310896" y="1060704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추진 현황 정리와 임원 결정 요청 사항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8732520" y="713232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04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대응 현황 &amp; 리스크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8732520" y="1051560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05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의사결정 필요사항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292608" y="1371600"/>
            <a:ext cx="11612880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Text 9"/>
          <p:cNvSpPr/>
          <p:nvPr/>
        </p:nvSpPr>
        <p:spPr>
          <a:xfrm>
            <a:off x="292608" y="1481328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04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대응 현황 &amp; 리스크</a:t>
            </a:r>
            <a:endParaRPr lang="en-US" sz="1300" dirty="0"/>
          </a:p>
        </p:txBody>
      </p:sp>
      <p:graphicFrame>
        <p:nvGraphicFramePr>
          <p:cNvPr id="12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92608" y="1865376"/>
          <a:ext cx="11612880" cy="91440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5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31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089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3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이슈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24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대응 현황 / 진척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24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리스크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24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323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b="1" dirty="0">
                          <a:solidFill>
                            <a:srgbClr val="1A1D24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01 방어비 효율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이탈 예측모델 기반 타깃 방어로 전환, 고가치 고객 우선 집행 가이드 개정(진척 45%)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가이드 적용 지연 시 방어비 추가 증가, ROAS 추가 하락 우려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323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b="1" dirty="0">
                          <a:solidFill>
                            <a:srgbClr val="1A1D24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02 채널 믹스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다이렉트·온라인 전용 혜택 강화, 매장 디지털 전환 인센티브 개편(진척 40%)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오프라인 채널 반발·전환 지연 시 평균 CPA 개선 제한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323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b="1" dirty="0">
                          <a:solidFill>
                            <a:srgbClr val="1A1D24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03 성과측정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MMM(마케팅 믹스 모델링) 도입 검토, 브랜드 기여도 측정 체계 구축(진척 25%)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측정체계 부재 지속 시 하반기 예산 배분 근거 미확보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Text 10"/>
          <p:cNvSpPr/>
          <p:nvPr/>
        </p:nvSpPr>
        <p:spPr>
          <a:xfrm>
            <a:off x="292608" y="4370832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05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의사결정 필요사항</a:t>
            </a:r>
            <a:endParaRPr lang="en-US" sz="1300" dirty="0"/>
          </a:p>
        </p:txBody>
      </p:sp>
      <p:sp>
        <p:nvSpPr>
          <p:cNvPr id="14" name="Shape 11"/>
          <p:cNvSpPr/>
          <p:nvPr/>
        </p:nvSpPr>
        <p:spPr>
          <a:xfrm>
            <a:off x="292608" y="4736592"/>
            <a:ext cx="5715000" cy="162763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5" name="Shape 12"/>
          <p:cNvSpPr/>
          <p:nvPr/>
        </p:nvSpPr>
        <p:spPr>
          <a:xfrm>
            <a:off x="292608" y="4736592"/>
            <a:ext cx="64008" cy="162763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6" name="Shape 13"/>
          <p:cNvSpPr/>
          <p:nvPr/>
        </p:nvSpPr>
        <p:spPr>
          <a:xfrm>
            <a:off x="4928616" y="4864608"/>
            <a:ext cx="914400" cy="274320"/>
          </a:xfrm>
          <a:prstGeom prst="roundRect">
            <a:avLst>
              <a:gd name="adj" fmla="val 13333"/>
            </a:avLst>
          </a:prstGeom>
          <a:solidFill>
            <a:srgbClr val="F0E3EC"/>
          </a:solidFill>
          <a:ln w="9525">
            <a:solidFill>
              <a:srgbClr val="E6007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7" name="Text 14"/>
          <p:cNvSpPr/>
          <p:nvPr/>
        </p:nvSpPr>
        <p:spPr>
          <a:xfrm>
            <a:off x="4928616" y="4864608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8A1A5C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결재</a:t>
            </a:r>
            <a:endParaRPr lang="en-US" sz="850" dirty="0"/>
          </a:p>
        </p:txBody>
      </p:sp>
      <p:sp>
        <p:nvSpPr>
          <p:cNvPr id="18" name="Text 15"/>
          <p:cNvSpPr/>
          <p:nvPr/>
        </p:nvSpPr>
        <p:spPr>
          <a:xfrm>
            <a:off x="475488" y="4864608"/>
            <a:ext cx="44348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해지방어비 집행 가이드라인 개정 승인</a:t>
            </a:r>
            <a:endParaRPr lang="en-US" sz="1150" dirty="0"/>
          </a:p>
        </p:txBody>
      </p:sp>
      <p:sp>
        <p:nvSpPr>
          <p:cNvPr id="19" name="Text 16"/>
          <p:cNvSpPr/>
          <p:nvPr/>
        </p:nvSpPr>
        <p:spPr>
          <a:xfrm>
            <a:off x="475488" y="5193792"/>
            <a:ext cx="534924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용도: 이탈 예측모델 기반 고가치 고객 선별 방어로 전환, 방어 단가 상한 설정 · 효과: 방어 효율 +18%, ROAS 312%→325% 회복 · 요청: 마케팅전략팀 / 박지원 책임</a:t>
            </a:r>
            <a:endParaRPr lang="en-US" sz="950" dirty="0"/>
          </a:p>
        </p:txBody>
      </p:sp>
      <p:sp>
        <p:nvSpPr>
          <p:cNvPr id="20" name="Text 17"/>
          <p:cNvSpPr/>
          <p:nvPr/>
        </p:nvSpPr>
        <p:spPr>
          <a:xfrm>
            <a:off x="475488" y="6071616"/>
            <a:ext cx="534924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결재 기한 2026.06.20 (토)</a:t>
            </a:r>
            <a:endParaRPr lang="en-US" sz="880" dirty="0"/>
          </a:p>
        </p:txBody>
      </p:sp>
      <p:sp>
        <p:nvSpPr>
          <p:cNvPr id="21" name="Shape 18"/>
          <p:cNvSpPr/>
          <p:nvPr/>
        </p:nvSpPr>
        <p:spPr>
          <a:xfrm>
            <a:off x="6199632" y="4736592"/>
            <a:ext cx="5715000" cy="162763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2" name="Shape 19"/>
          <p:cNvSpPr/>
          <p:nvPr/>
        </p:nvSpPr>
        <p:spPr>
          <a:xfrm>
            <a:off x="6199632" y="4736592"/>
            <a:ext cx="64008" cy="162763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3" name="Shape 20"/>
          <p:cNvSpPr/>
          <p:nvPr/>
        </p:nvSpPr>
        <p:spPr>
          <a:xfrm>
            <a:off x="10835640" y="4864608"/>
            <a:ext cx="914400" cy="274320"/>
          </a:xfrm>
          <a:prstGeom prst="roundRect">
            <a:avLst>
              <a:gd name="adj" fmla="val 13333"/>
            </a:avLst>
          </a:prstGeom>
          <a:solidFill>
            <a:srgbClr val="F0E3EC"/>
          </a:solidFill>
          <a:ln w="9525">
            <a:solidFill>
              <a:srgbClr val="E6007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4" name="Text 21"/>
          <p:cNvSpPr/>
          <p:nvPr/>
        </p:nvSpPr>
        <p:spPr>
          <a:xfrm>
            <a:off x="10835640" y="4864608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8A1A5C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방향성</a:t>
            </a:r>
            <a:endParaRPr lang="en-US" sz="850" dirty="0"/>
          </a:p>
        </p:txBody>
      </p:sp>
      <p:sp>
        <p:nvSpPr>
          <p:cNvPr id="25" name="Text 22"/>
          <p:cNvSpPr/>
          <p:nvPr/>
        </p:nvSpPr>
        <p:spPr>
          <a:xfrm>
            <a:off x="6382512" y="4864608"/>
            <a:ext cx="44348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하반기 브랜드·디지털 예산 배분 방향 결정</a:t>
            </a:r>
            <a:endParaRPr lang="en-US" sz="1150" dirty="0"/>
          </a:p>
        </p:txBody>
      </p:sp>
      <p:sp>
        <p:nvSpPr>
          <p:cNvPr id="26" name="Text 23"/>
          <p:cNvSpPr/>
          <p:nvPr/>
        </p:nvSpPr>
        <p:spPr>
          <a:xfrm>
            <a:off x="6382512" y="5193792"/>
            <a:ext cx="534924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옵션 A. 퍼포먼스(디지털) 비중 확대로 단기 효율 우선 · 옵션 B. 브랜드 투자 유지로 중장기 선호도·LTV 우선 — MMM 결과 기반 임원회의 결정 필요</a:t>
            </a:r>
            <a:endParaRPr lang="en-US" sz="950" dirty="0"/>
          </a:p>
        </p:txBody>
      </p:sp>
      <p:sp>
        <p:nvSpPr>
          <p:cNvPr id="27" name="Text 24"/>
          <p:cNvSpPr/>
          <p:nvPr/>
        </p:nvSpPr>
        <p:spPr>
          <a:xfrm>
            <a:off x="6382512" y="6071616"/>
            <a:ext cx="534924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결정 기한 2026.06.24 (수)</a:t>
            </a:r>
            <a:endParaRPr lang="en-US" sz="880" dirty="0"/>
          </a:p>
        </p:txBody>
      </p:sp>
      <p:sp>
        <p:nvSpPr>
          <p:cNvPr id="28" name="Shape 25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EAEBEF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9" name="Text 26"/>
          <p:cNvSpPr/>
          <p:nvPr/>
        </p:nvSpPr>
        <p:spPr>
          <a:xfrm>
            <a:off x="292608" y="6547104"/>
            <a:ext cx="11612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Confidential — 사내 한정     |   작성: 마케팅전략팀 박지원 책임   |   문의: mktg@lguplus.co.kr</a:t>
            </a:r>
            <a:endParaRPr lang="en-US" sz="8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3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566928"/>
          </a:xfrm>
          <a:prstGeom prst="rect">
            <a:avLst/>
          </a:prstGeom>
          <a:solidFill>
            <a:srgbClr val="20242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" cy="566928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" name="Text 2"/>
          <p:cNvSpPr/>
          <p:nvPr/>
        </p:nvSpPr>
        <p:spPr>
          <a:xfrm>
            <a:off x="292608" y="0"/>
            <a:ext cx="8229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LG U+  ·  마케팅부문</a:t>
            </a:r>
            <a:r>
              <a:rPr lang="en-US" sz="110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  ·   주간 경영현황 1Pager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4114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보고일 2026.06.18 (목)   |   마케팅전략팀   |   4 / 4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292608" y="676656"/>
            <a:ext cx="8412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추이 · 예상 질문 · 부록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310896" y="1060704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해지율 추이와 임원 예상 질문 대응, 근거 자료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8732520" y="713232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06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해지율 추이 / Q&amp;A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8732520" y="1051560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07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부록 (근거 자료)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292608" y="1371600"/>
            <a:ext cx="11612880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Text 9"/>
          <p:cNvSpPr/>
          <p:nvPr/>
        </p:nvSpPr>
        <p:spPr>
          <a:xfrm>
            <a:off x="292608" y="1481328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06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주간 해지율 추이 &amp; 예상 질문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292608" y="1865376"/>
            <a:ext cx="5715000" cy="228600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3" name="Text 11"/>
          <p:cNvSpPr/>
          <p:nvPr/>
        </p:nvSpPr>
        <p:spPr>
          <a:xfrm>
            <a:off x="457200" y="1938528"/>
            <a:ext cx="5303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주간 해지율 추이 (단위: %)</a:t>
            </a:r>
            <a:endParaRPr lang="en-US" sz="950" dirty="0"/>
          </a:p>
        </p:txBody>
      </p:sp>
      <p:graphicFrame>
        <p:nvGraphicFramePr>
          <p:cNvPr id="14" name="Chart 0"/>
          <p:cNvGraphicFramePr/>
          <p:nvPr/>
        </p:nvGraphicFramePr>
        <p:xfrm>
          <a:off x="384048" y="2212848"/>
          <a:ext cx="5532120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Shape 12"/>
          <p:cNvSpPr/>
          <p:nvPr/>
        </p:nvSpPr>
        <p:spPr>
          <a:xfrm>
            <a:off x="6199632" y="1865376"/>
            <a:ext cx="5715000" cy="228600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6" name="Text 13"/>
          <p:cNvSpPr/>
          <p:nvPr/>
        </p:nvSpPr>
        <p:spPr>
          <a:xfrm>
            <a:off x="6364224" y="1975104"/>
            <a:ext cx="5385816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12000"/>
              </a:lnSpc>
              <a:buNone/>
            </a:pPr>
            <a:r>
              <a:rPr lang="en-US" sz="9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Q1. 방어 가이드 개정의 효과 근거는?</a:t>
            </a:r>
            <a:endParaRPr lang="en-US" sz="950" dirty="0"/>
          </a:p>
          <a:p>
            <a:pPr marL="0" indent="0">
              <a:lnSpc>
                <a:spcPct val="11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A. 고가치 고객 선별 방어로 단가 효율 +18%, ROAS 13%p 회복 추정.</a:t>
            </a:r>
            <a:endParaRPr lang="en-US" sz="950" dirty="0"/>
          </a:p>
          <a:p>
            <a:pPr marL="0" indent="0">
              <a:lnSpc>
                <a:spcPct val="112000"/>
              </a:lnSpc>
              <a:buNone/>
            </a:pPr>
            <a:r>
              <a:rPr lang="en-US" sz="9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Q2. 디지털 전환 시 매장 반발 대응은?</a:t>
            </a:r>
            <a:endParaRPr lang="en-US" sz="950" dirty="0"/>
          </a:p>
          <a:p>
            <a:pPr marL="0" indent="0">
              <a:lnSpc>
                <a:spcPct val="11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A. 매장 디지털 연계 인센티브로 상생 설계, 단계적 전환 추진.</a:t>
            </a:r>
            <a:endParaRPr lang="en-US" sz="950" dirty="0"/>
          </a:p>
          <a:p>
            <a:pPr marL="0" indent="0">
              <a:lnSpc>
                <a:spcPct val="112000"/>
              </a:lnSpc>
              <a:buNone/>
            </a:pPr>
            <a:r>
              <a:rPr lang="en-US" sz="9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Q3. 브랜드 예산 축소 시 리스크는?</a:t>
            </a:r>
            <a:endParaRPr lang="en-US" sz="950" dirty="0"/>
          </a:p>
          <a:p>
            <a:pPr marL="0" indent="0">
              <a:lnSpc>
                <a:spcPct val="11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A. 중장기 선호도·LTV 영향, MMM 결과로 최소 유지 수준 산정.</a:t>
            </a:r>
            <a:endParaRPr lang="en-US" sz="950" dirty="0"/>
          </a:p>
        </p:txBody>
      </p:sp>
      <p:sp>
        <p:nvSpPr>
          <p:cNvPr id="17" name="Text 14"/>
          <p:cNvSpPr/>
          <p:nvPr/>
        </p:nvSpPr>
        <p:spPr>
          <a:xfrm>
            <a:off x="292608" y="4370832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07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부록 (근거 자료 / 링크)</a:t>
            </a:r>
            <a:endParaRPr lang="en-US" sz="1300" dirty="0"/>
          </a:p>
        </p:txBody>
      </p:sp>
      <p:sp>
        <p:nvSpPr>
          <p:cNvPr id="18" name="Shape 15"/>
          <p:cNvSpPr/>
          <p:nvPr/>
        </p:nvSpPr>
        <p:spPr>
          <a:xfrm>
            <a:off x="292608" y="4754880"/>
            <a:ext cx="2743200" cy="12801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" name="Shape 16"/>
          <p:cNvSpPr/>
          <p:nvPr/>
        </p:nvSpPr>
        <p:spPr>
          <a:xfrm>
            <a:off x="292608" y="4754880"/>
            <a:ext cx="2743200" cy="45720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0" name="Text 17"/>
          <p:cNvSpPr/>
          <p:nvPr/>
        </p:nvSpPr>
        <p:spPr>
          <a:xfrm>
            <a:off x="438912" y="4901184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W24_마케팅_효율_v2.xlsx</a:t>
            </a:r>
            <a:endParaRPr lang="en-US" sz="1000" dirty="0"/>
          </a:p>
        </p:txBody>
      </p:sp>
      <p:sp>
        <p:nvSpPr>
          <p:cNvPr id="21" name="Text 18"/>
          <p:cNvSpPr/>
          <p:nvPr/>
        </p:nvSpPr>
        <p:spPr>
          <a:xfrm>
            <a:off x="438912" y="5632704"/>
            <a:ext cx="2468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CPA / ROAS / 채널별</a:t>
            </a:r>
            <a:endParaRPr lang="en-US" sz="880" dirty="0"/>
          </a:p>
        </p:txBody>
      </p:sp>
      <p:sp>
        <p:nvSpPr>
          <p:cNvPr id="22" name="Shape 19"/>
          <p:cNvSpPr/>
          <p:nvPr/>
        </p:nvSpPr>
        <p:spPr>
          <a:xfrm>
            <a:off x="3200400" y="4754880"/>
            <a:ext cx="2743200" cy="12801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3" name="Shape 20"/>
          <p:cNvSpPr/>
          <p:nvPr/>
        </p:nvSpPr>
        <p:spPr>
          <a:xfrm>
            <a:off x="3200400" y="4754880"/>
            <a:ext cx="2743200" cy="45720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4" name="Text 21"/>
          <p:cNvSpPr/>
          <p:nvPr/>
        </p:nvSpPr>
        <p:spPr>
          <a:xfrm>
            <a:off x="3346704" y="4901184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해지·리텐션 분석 대시보드</a:t>
            </a:r>
            <a:endParaRPr lang="en-US" sz="1000" dirty="0"/>
          </a:p>
        </p:txBody>
      </p:sp>
      <p:sp>
        <p:nvSpPr>
          <p:cNvPr id="25" name="Text 22"/>
          <p:cNvSpPr/>
          <p:nvPr/>
        </p:nvSpPr>
        <p:spPr>
          <a:xfrm>
            <a:off x="3346704" y="5632704"/>
            <a:ext cx="2468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해지율·방어단가</a:t>
            </a:r>
            <a:endParaRPr lang="en-US" sz="880" dirty="0"/>
          </a:p>
        </p:txBody>
      </p:sp>
      <p:sp>
        <p:nvSpPr>
          <p:cNvPr id="26" name="Shape 23"/>
          <p:cNvSpPr/>
          <p:nvPr/>
        </p:nvSpPr>
        <p:spPr>
          <a:xfrm>
            <a:off x="6108192" y="4754880"/>
            <a:ext cx="2743200" cy="12801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7" name="Shape 24"/>
          <p:cNvSpPr/>
          <p:nvPr/>
        </p:nvSpPr>
        <p:spPr>
          <a:xfrm>
            <a:off x="6108192" y="4754880"/>
            <a:ext cx="2743200" cy="45720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8" name="Text 25"/>
          <p:cNvSpPr/>
          <p:nvPr/>
        </p:nvSpPr>
        <p:spPr>
          <a:xfrm>
            <a:off x="6254496" y="4901184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NPS·고객만족 리포트 6월</a:t>
            </a:r>
            <a:endParaRPr lang="en-US" sz="1000" dirty="0"/>
          </a:p>
        </p:txBody>
      </p:sp>
      <p:sp>
        <p:nvSpPr>
          <p:cNvPr id="29" name="Text 26"/>
          <p:cNvSpPr/>
          <p:nvPr/>
        </p:nvSpPr>
        <p:spPr>
          <a:xfrm>
            <a:off x="6254496" y="5632704"/>
            <a:ext cx="2468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세그먼트별 만족도</a:t>
            </a:r>
            <a:endParaRPr lang="en-US" sz="880" dirty="0"/>
          </a:p>
        </p:txBody>
      </p:sp>
      <p:sp>
        <p:nvSpPr>
          <p:cNvPr id="30" name="Shape 27"/>
          <p:cNvSpPr/>
          <p:nvPr/>
        </p:nvSpPr>
        <p:spPr>
          <a:xfrm>
            <a:off x="9015984" y="4754880"/>
            <a:ext cx="2743200" cy="12801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1" name="Shape 28"/>
          <p:cNvSpPr/>
          <p:nvPr/>
        </p:nvSpPr>
        <p:spPr>
          <a:xfrm>
            <a:off x="9015984" y="4754880"/>
            <a:ext cx="2743200" cy="45720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2" name="Text 29"/>
          <p:cNvSpPr/>
          <p:nvPr/>
        </p:nvSpPr>
        <p:spPr>
          <a:xfrm>
            <a:off x="9162288" y="4901184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MMM 예산배분 시뮬 v1</a:t>
            </a:r>
            <a:endParaRPr lang="en-US" sz="1000" dirty="0"/>
          </a:p>
        </p:txBody>
      </p:sp>
      <p:sp>
        <p:nvSpPr>
          <p:cNvPr id="33" name="Text 30"/>
          <p:cNvSpPr/>
          <p:nvPr/>
        </p:nvSpPr>
        <p:spPr>
          <a:xfrm>
            <a:off x="9162288" y="5632704"/>
            <a:ext cx="2468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브랜드·퍼포먼스 기여도</a:t>
            </a:r>
            <a:endParaRPr lang="en-US" sz="880" dirty="0"/>
          </a:p>
        </p:txBody>
      </p:sp>
      <p:sp>
        <p:nvSpPr>
          <p:cNvPr id="34" name="Shape 31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EAEBEF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5" name="Text 32"/>
          <p:cNvSpPr/>
          <p:nvPr/>
        </p:nvSpPr>
        <p:spPr>
          <a:xfrm>
            <a:off x="292608" y="6547104"/>
            <a:ext cx="11612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Confidential — 사내 한정     |   작성: 마케팅전략팀 박지원 책임   |   문의: mktg@lguplus.co.kr</a:t>
            </a:r>
            <a:endParaRPr lang="en-US" sz="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87867195-f2b8-4ac2-b0b6-6bb73cb33af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1021</Words>
  <Application>Microsoft Office PowerPoint</Application>
  <PresentationFormat>와이드스크린</PresentationFormat>
  <Paragraphs>116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7" baseType="lpstr">
      <vt:lpstr>맑은 고딕</vt:lpstr>
      <vt:lpstr>Arial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LGU+ 마케팅·고객유지 주간 현황</dc:title>
  <dc:subject>PptxGenJS Presentation</dc:subject>
  <dc:creator>경영기획</dc:creator>
  <cp:lastModifiedBy>Chiwon Choi</cp:lastModifiedBy>
  <cp:revision>1</cp:revision>
  <dcterms:created xsi:type="dcterms:W3CDTF">2026-06-19T10:25:24Z</dcterms:created>
  <dcterms:modified xsi:type="dcterms:W3CDTF">2026-06-19T15:03:04Z</dcterms:modified>
</cp:coreProperties>
</file>