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3" Type="http://schemas.openxmlformats.org/officeDocument/2006/relationships/officeDocument" Target="ppt/presentation.xml" /><Relationship Id="rId4" Type="http://schemas.microsoft.com/office/2020/02/relationships/classificationlabels" Target="docMetadata/LabelInfo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notesMasterIdLst>
    <p:notesMasterId r:id="rId6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집행액</c:v>
                </c:pt>
              </c:strCache>
            </c:strRef>
          </c:tx>
          <c:spPr>
            <a:solidFill>
              <a:srgbClr val="E6007E"/>
            </a:solidFill>
            <a:effectLst/>
          </c:spPr>
          <c:invertIfNegative val="0"/>
          <c:dLbls>
            <c:numFmt formatCode="0.0" sourceLinked="0"/>
            <c:txPr>
              <a:bodyPr/>
              <a:lstStyle/>
              <a:p>
                <a:pPr>
                  <a:defRPr b="0" i="0" strike="noStrike" sz="900" u="none">
                    <a:solidFill>
                      <a:srgbClr val="1A1D24"/>
                    </a:solidFill>
                    <a:latin typeface="맑은 고딕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Sheet1!$A$2:$A$6</c:f>
              <c:multiLvlStrCache>
                <c:ptCount val="5"/>
                <c:lvl>
                  <c:pt idx="0">
                    <c:v>W20</c:v>
                  </c:pt>
                  <c:pt idx="1">
                    <c:v>W21</c:v>
                  </c:pt>
                  <c:pt idx="2">
                    <c:v>W22</c:v>
                  </c:pt>
                  <c:pt idx="3">
                    <c:v>W23</c:v>
                  </c:pt>
                  <c:pt idx="4">
                    <c:v>W24</c:v>
                  </c:pt>
                </c:lvl>
              </c:multiLvlStrCache>
            </c:multiLvl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3.8</c:v>
                </c:pt>
                <c:pt idx="1">
                  <c:v>4.1</c:v>
                </c:pt>
                <c:pt idx="2">
                  <c:v>4.4</c:v>
                </c:pt>
                <c:pt idx="3">
                  <c:v>4.2</c:v>
                </c:pt>
                <c:pt idx="4">
                  <c:v>4.9</c:v>
                </c:pt>
              </c:numCache>
            </c:numRef>
          </c:val>
        </c:ser>
        <c:dLbls>
          <c:numFmt formatCode="0.0" sourceLinked="0"/>
          <c:txPr>
            <a:bodyPr/>
            <a:lstStyle/>
            <a:p>
              <a:pPr>
                <a:defRPr b="0" i="0" strike="noStrike" sz="900" u="none">
                  <a:solidFill>
                    <a:srgbClr val="1A1D24"/>
                  </a:solidFill>
                  <a:latin typeface="맑은 고딕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55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5A6472"/>
                </a:solidFill>
                <a:latin typeface="맑은 고딕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CEEF2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5A6472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3F4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566928"/>
          </a:xfrm>
          <a:prstGeom prst="rect">
            <a:avLst/>
          </a:prstGeom>
          <a:solidFill>
            <a:srgbClr val="20242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" cy="566928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4" name="Text 2"/>
          <p:cNvSpPr/>
          <p:nvPr/>
        </p:nvSpPr>
        <p:spPr>
          <a:xfrm>
            <a:off x="292608" y="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LG U+  ·  네트워크부문</a:t>
            </a:r>
            <a:pPr indent="0" marL="0">
              <a:buNone/>
            </a:pPr>
            <a:r>
              <a:rPr lang="en-US" sz="110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·   주간 경영현황 1Pager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4114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5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보고일 2026.06.18 (목)   |   네트워크기획팀   |   1 / 4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292608" y="676656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Executive Summary &amp; 네트워크 핵심 지표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310896" y="1060704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금주(W24) 5G 구축·CAPEX 집행·망 품질 요약 및 임원 의사결정 요청 사항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732520" y="713232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01  </a:t>
            </a:r>
            <a:pPr indent="0" marL="0">
              <a:buNone/>
            </a:pP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Executive Summary (핵심 3줄)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8732520" y="1051560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02  </a:t>
            </a:r>
            <a:pPr indent="0" marL="0">
              <a:buNone/>
            </a:pP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네트워크 KPI (WoW)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292608" y="1371600"/>
            <a:ext cx="11612880" cy="16459"/>
          </a:xfrm>
          <a:prstGeom prst="rect">
            <a:avLst/>
          </a:prstGeom>
          <a:solidFill>
            <a:srgbClr val="E2E5EA"/>
          </a:solidFill>
          <a:ln/>
        </p:spPr>
      </p:sp>
      <p:sp>
        <p:nvSpPr>
          <p:cNvPr id="11" name="Text 9"/>
          <p:cNvSpPr/>
          <p:nvPr/>
        </p:nvSpPr>
        <p:spPr>
          <a:xfrm>
            <a:off x="292608" y="1481328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01  </a:t>
            </a:r>
            <a:pPr indent="0" marL="0">
              <a:buNone/>
            </a:pP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Executive Summary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292608" y="1865376"/>
            <a:ext cx="5715000" cy="1335024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38912" y="2011680"/>
            <a:ext cx="310896" cy="310896"/>
          </a:xfrm>
          <a:prstGeom prst="ellipse">
            <a:avLst/>
          </a:prstGeom>
          <a:solidFill>
            <a:srgbClr val="E6007E"/>
          </a:solidFill>
          <a:ln/>
        </p:spPr>
      </p:sp>
      <p:sp>
        <p:nvSpPr>
          <p:cNvPr id="14" name="Text 12"/>
          <p:cNvSpPr/>
          <p:nvPr/>
        </p:nvSpPr>
        <p:spPr>
          <a:xfrm>
            <a:off x="438912" y="2011680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859536" y="1993392"/>
            <a:ext cx="50017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5G 기지국 구축 가속 — 분기 목표 상회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475488" y="2377440"/>
            <a:ext cx="536752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주간 5G 기지국 +1,240국 신규 개통(WoW +6.1%), 누적 커버리지 인구대비 94.8% 도달. 분기 구축 목표(1.1만국) 대비 진척 71%로 정상 궤도.</a:t>
            </a:r>
            <a:endParaRPr lang="en-US" sz="980" dirty="0"/>
          </a:p>
        </p:txBody>
      </p:sp>
      <p:sp>
        <p:nvSpPr>
          <p:cNvPr id="17" name="Shape 15"/>
          <p:cNvSpPr/>
          <p:nvPr/>
        </p:nvSpPr>
        <p:spPr>
          <a:xfrm>
            <a:off x="292608" y="3273552"/>
            <a:ext cx="5715000" cy="1335024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438912" y="3419856"/>
            <a:ext cx="310896" cy="310896"/>
          </a:xfrm>
          <a:prstGeom prst="ellipse">
            <a:avLst/>
          </a:prstGeom>
          <a:solidFill>
            <a:srgbClr val="E6007E"/>
          </a:solidFill>
          <a:ln/>
        </p:spPr>
      </p:sp>
      <p:sp>
        <p:nvSpPr>
          <p:cNvPr id="19" name="Text 17"/>
          <p:cNvSpPr/>
          <p:nvPr/>
        </p:nvSpPr>
        <p:spPr>
          <a:xfrm>
            <a:off x="438912" y="3419856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2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859536" y="3401568"/>
            <a:ext cx="50017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망 품질 안정 — 가용률·속도 동반 개선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475488" y="3785616"/>
            <a:ext cx="536752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5G 망 가용률 99.96%, 다운로드 평균 968Mbps(WoW +2.4%). 신규 주파수 적용 지역 체감속도 개선, 핵심 도심 혼잡 구간 증설 효과 가시화.</a:t>
            </a:r>
            <a:endParaRPr lang="en-US" sz="980" dirty="0"/>
          </a:p>
        </p:txBody>
      </p:sp>
      <p:sp>
        <p:nvSpPr>
          <p:cNvPr id="22" name="Shape 20"/>
          <p:cNvSpPr/>
          <p:nvPr/>
        </p:nvSpPr>
        <p:spPr>
          <a:xfrm>
            <a:off x="292608" y="4681728"/>
            <a:ext cx="5715000" cy="1335024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438912" y="4828032"/>
            <a:ext cx="310896" cy="310896"/>
          </a:xfrm>
          <a:prstGeom prst="ellipse">
            <a:avLst/>
          </a:prstGeom>
          <a:solidFill>
            <a:srgbClr val="E6007E"/>
          </a:solidFill>
          <a:ln/>
        </p:spPr>
      </p:sp>
      <p:sp>
        <p:nvSpPr>
          <p:cNvPr id="24" name="Text 22"/>
          <p:cNvSpPr/>
          <p:nvPr/>
        </p:nvSpPr>
        <p:spPr>
          <a:xfrm>
            <a:off x="438912" y="48280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3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859536" y="4809744"/>
            <a:ext cx="50017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장비 수급 지연 — 하반기 구축 리스크</a:t>
            </a: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475488" y="5193792"/>
            <a:ext cx="536752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기지국 RU 장비 일부 품목 리드타임 12→18주 지연, 안전재고 3주분 임박. 미해소 시 3분기 구축 일정 차질·CAPEX 이연 → 조달 의사결정 필요.</a:t>
            </a:r>
            <a:endParaRPr lang="en-US" sz="980" dirty="0"/>
          </a:p>
        </p:txBody>
      </p:sp>
      <p:sp>
        <p:nvSpPr>
          <p:cNvPr id="27" name="Text 25"/>
          <p:cNvSpPr/>
          <p:nvPr/>
        </p:nvSpPr>
        <p:spPr>
          <a:xfrm>
            <a:off x="6199632" y="1481328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02  </a:t>
            </a:r>
            <a:pPr indent="0" marL="0">
              <a:buNone/>
            </a:pP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네트워크 KPI (전주 대비)</a:t>
            </a:r>
            <a:endParaRPr lang="en-US" sz="1300" dirty="0"/>
          </a:p>
        </p:txBody>
      </p:sp>
      <p:sp>
        <p:nvSpPr>
          <p:cNvPr id="28" name="Shape 26"/>
          <p:cNvSpPr/>
          <p:nvPr/>
        </p:nvSpPr>
        <p:spPr>
          <a:xfrm>
            <a:off x="6199632" y="186537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6199632" y="186537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30" name="Text 28"/>
          <p:cNvSpPr/>
          <p:nvPr/>
        </p:nvSpPr>
        <p:spPr>
          <a:xfrm>
            <a:off x="6364224" y="195681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5G 기지국 신규 개통</a:t>
            </a:r>
            <a:endParaRPr lang="en-US" sz="950" dirty="0"/>
          </a:p>
        </p:txBody>
      </p:sp>
      <p:sp>
        <p:nvSpPr>
          <p:cNvPr id="31" name="Text 29"/>
          <p:cNvSpPr/>
          <p:nvPr/>
        </p:nvSpPr>
        <p:spPr>
          <a:xfrm>
            <a:off x="6345936" y="216712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+1,240 국</a:t>
            </a:r>
            <a:endParaRPr lang="en-US" sz="2500" dirty="0"/>
          </a:p>
        </p:txBody>
      </p:sp>
      <p:sp>
        <p:nvSpPr>
          <p:cNvPr id="32" name="Text 30"/>
          <p:cNvSpPr/>
          <p:nvPr/>
        </p:nvSpPr>
        <p:spPr>
          <a:xfrm>
            <a:off x="6364224" y="264261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+6.1% WoW   </a:t>
            </a:r>
            <a:pPr indent="0" marL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구축 가속</a:t>
            </a:r>
            <a:endParaRPr lang="en-US" sz="850" dirty="0"/>
          </a:p>
        </p:txBody>
      </p:sp>
      <p:sp>
        <p:nvSpPr>
          <p:cNvPr id="33" name="Shape 31"/>
          <p:cNvSpPr/>
          <p:nvPr/>
        </p:nvSpPr>
        <p:spPr>
          <a:xfrm>
            <a:off x="9098280" y="186537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9098280" y="186537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35" name="Text 33"/>
          <p:cNvSpPr/>
          <p:nvPr/>
        </p:nvSpPr>
        <p:spPr>
          <a:xfrm>
            <a:off x="9262872" y="195681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5G 인구 커버리지</a:t>
            </a:r>
            <a:endParaRPr lang="en-US" sz="950" dirty="0"/>
          </a:p>
        </p:txBody>
      </p:sp>
      <p:sp>
        <p:nvSpPr>
          <p:cNvPr id="36" name="Text 34"/>
          <p:cNvSpPr/>
          <p:nvPr/>
        </p:nvSpPr>
        <p:spPr>
          <a:xfrm>
            <a:off x="9244584" y="216712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94.8 %</a:t>
            </a:r>
            <a:endParaRPr lang="en-US" sz="2500" dirty="0"/>
          </a:p>
        </p:txBody>
      </p:sp>
      <p:sp>
        <p:nvSpPr>
          <p:cNvPr id="37" name="Text 35"/>
          <p:cNvSpPr/>
          <p:nvPr/>
        </p:nvSpPr>
        <p:spPr>
          <a:xfrm>
            <a:off x="9262872" y="264261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+0.4%p   </a:t>
            </a:r>
            <a:pPr indent="0" marL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분기 목표 71%</a:t>
            </a:r>
            <a:endParaRPr lang="en-US" sz="850" dirty="0"/>
          </a:p>
        </p:txBody>
      </p:sp>
      <p:sp>
        <p:nvSpPr>
          <p:cNvPr id="38" name="Shape 36"/>
          <p:cNvSpPr/>
          <p:nvPr/>
        </p:nvSpPr>
        <p:spPr>
          <a:xfrm>
            <a:off x="6199632" y="305409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39" name="Shape 37"/>
          <p:cNvSpPr/>
          <p:nvPr/>
        </p:nvSpPr>
        <p:spPr>
          <a:xfrm>
            <a:off x="6199632" y="305409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40" name="Text 38"/>
          <p:cNvSpPr/>
          <p:nvPr/>
        </p:nvSpPr>
        <p:spPr>
          <a:xfrm>
            <a:off x="6364224" y="314553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CAPEX 집행률</a:t>
            </a:r>
            <a:endParaRPr lang="en-US" sz="950" dirty="0"/>
          </a:p>
        </p:txBody>
      </p:sp>
      <p:sp>
        <p:nvSpPr>
          <p:cNvPr id="41" name="Text 39"/>
          <p:cNvSpPr/>
          <p:nvPr/>
        </p:nvSpPr>
        <p:spPr>
          <a:xfrm>
            <a:off x="6345936" y="335584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48.2 %</a:t>
            </a:r>
            <a:endParaRPr lang="en-US" sz="2500" dirty="0"/>
          </a:p>
        </p:txBody>
      </p:sp>
      <p:sp>
        <p:nvSpPr>
          <p:cNvPr id="42" name="Text 40"/>
          <p:cNvSpPr/>
          <p:nvPr/>
        </p:nvSpPr>
        <p:spPr>
          <a:xfrm>
            <a:off x="6364224" y="383133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+3.1%p   </a:t>
            </a:r>
            <a:pPr indent="0" marL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연간 계획 대비</a:t>
            </a:r>
            <a:endParaRPr lang="en-US" sz="850" dirty="0"/>
          </a:p>
        </p:txBody>
      </p:sp>
      <p:sp>
        <p:nvSpPr>
          <p:cNvPr id="43" name="Shape 41"/>
          <p:cNvSpPr/>
          <p:nvPr/>
        </p:nvSpPr>
        <p:spPr>
          <a:xfrm>
            <a:off x="9098280" y="305409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44" name="Shape 42"/>
          <p:cNvSpPr/>
          <p:nvPr/>
        </p:nvSpPr>
        <p:spPr>
          <a:xfrm>
            <a:off x="9098280" y="305409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45" name="Text 43"/>
          <p:cNvSpPr/>
          <p:nvPr/>
        </p:nvSpPr>
        <p:spPr>
          <a:xfrm>
            <a:off x="9262872" y="314553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5G 망 가용률</a:t>
            </a:r>
            <a:endParaRPr lang="en-US" sz="950" dirty="0"/>
          </a:p>
        </p:txBody>
      </p:sp>
      <p:sp>
        <p:nvSpPr>
          <p:cNvPr id="46" name="Text 44"/>
          <p:cNvSpPr/>
          <p:nvPr/>
        </p:nvSpPr>
        <p:spPr>
          <a:xfrm>
            <a:off x="9244584" y="335584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99.96 %</a:t>
            </a:r>
            <a:endParaRPr lang="en-US" sz="2500" dirty="0"/>
          </a:p>
        </p:txBody>
      </p:sp>
      <p:sp>
        <p:nvSpPr>
          <p:cNvPr id="47" name="Text 45"/>
          <p:cNvSpPr/>
          <p:nvPr/>
        </p:nvSpPr>
        <p:spPr>
          <a:xfrm>
            <a:off x="9262872" y="383133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+0.02%p   </a:t>
            </a:r>
            <a:pPr indent="0" marL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안정 운영</a:t>
            </a:r>
            <a:endParaRPr lang="en-US" sz="850" dirty="0"/>
          </a:p>
        </p:txBody>
      </p:sp>
      <p:sp>
        <p:nvSpPr>
          <p:cNvPr id="48" name="Shape 46"/>
          <p:cNvSpPr/>
          <p:nvPr/>
        </p:nvSpPr>
        <p:spPr>
          <a:xfrm>
            <a:off x="6199632" y="424281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49" name="Shape 47"/>
          <p:cNvSpPr/>
          <p:nvPr/>
        </p:nvSpPr>
        <p:spPr>
          <a:xfrm>
            <a:off x="6199632" y="424281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50" name="Text 48"/>
          <p:cNvSpPr/>
          <p:nvPr/>
        </p:nvSpPr>
        <p:spPr>
          <a:xfrm>
            <a:off x="6364224" y="433425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평균 다운로드 속도</a:t>
            </a:r>
            <a:endParaRPr lang="en-US" sz="950" dirty="0"/>
          </a:p>
        </p:txBody>
      </p:sp>
      <p:sp>
        <p:nvSpPr>
          <p:cNvPr id="51" name="Text 49"/>
          <p:cNvSpPr/>
          <p:nvPr/>
        </p:nvSpPr>
        <p:spPr>
          <a:xfrm>
            <a:off x="6345936" y="454456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968 Mbps</a:t>
            </a:r>
            <a:endParaRPr lang="en-US" sz="2500" dirty="0"/>
          </a:p>
        </p:txBody>
      </p:sp>
      <p:sp>
        <p:nvSpPr>
          <p:cNvPr id="52" name="Text 50"/>
          <p:cNvSpPr/>
          <p:nvPr/>
        </p:nvSpPr>
        <p:spPr>
          <a:xfrm>
            <a:off x="6364224" y="502005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+2.4%   </a:t>
            </a:r>
            <a:pPr indent="0" marL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혼잡구간 증설</a:t>
            </a:r>
            <a:endParaRPr lang="en-US" sz="850" dirty="0"/>
          </a:p>
        </p:txBody>
      </p:sp>
      <p:sp>
        <p:nvSpPr>
          <p:cNvPr id="53" name="Shape 51"/>
          <p:cNvSpPr/>
          <p:nvPr/>
        </p:nvSpPr>
        <p:spPr>
          <a:xfrm>
            <a:off x="9098280" y="424281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54" name="Shape 52"/>
          <p:cNvSpPr/>
          <p:nvPr/>
        </p:nvSpPr>
        <p:spPr>
          <a:xfrm>
            <a:off x="9098280" y="424281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55" name="Text 53"/>
          <p:cNvSpPr/>
          <p:nvPr/>
        </p:nvSpPr>
        <p:spPr>
          <a:xfrm>
            <a:off x="9262872" y="433425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주간 망 장애 건수</a:t>
            </a:r>
            <a:endParaRPr lang="en-US" sz="950" dirty="0"/>
          </a:p>
        </p:txBody>
      </p:sp>
      <p:sp>
        <p:nvSpPr>
          <p:cNvPr id="56" name="Text 54"/>
          <p:cNvSpPr/>
          <p:nvPr/>
        </p:nvSpPr>
        <p:spPr>
          <a:xfrm>
            <a:off x="9244584" y="454456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7 건</a:t>
            </a:r>
            <a:endParaRPr lang="en-US" sz="2500" dirty="0"/>
          </a:p>
        </p:txBody>
      </p:sp>
      <p:sp>
        <p:nvSpPr>
          <p:cNvPr id="57" name="Text 55"/>
          <p:cNvSpPr/>
          <p:nvPr/>
        </p:nvSpPr>
        <p:spPr>
          <a:xfrm>
            <a:off x="9262872" y="502005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▼ +2건   </a:t>
            </a:r>
            <a:pPr indent="0" marL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노후 전송망 영향</a:t>
            </a:r>
            <a:endParaRPr lang="en-US" sz="850" dirty="0"/>
          </a:p>
        </p:txBody>
      </p:sp>
      <p:sp>
        <p:nvSpPr>
          <p:cNvPr id="58" name="Text 56"/>
          <p:cNvSpPr/>
          <p:nvPr/>
        </p:nvSpPr>
        <p:spPr>
          <a:xfrm>
            <a:off x="6199632" y="5541264"/>
            <a:ext cx="5687568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635" tIns="635" rIns="635" bIns="635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코멘트   </a:t>
            </a:r>
            <a:pPr indent="0" marL="0"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구축·품질 지표는 양호하나 장비 수급 지연이 하반기 최대 리스크 → 조달 이원화·발주 선집행 의사결정 우선.</a:t>
            </a:r>
            <a:endParaRPr lang="en-US" sz="950" dirty="0"/>
          </a:p>
        </p:txBody>
      </p:sp>
      <p:sp>
        <p:nvSpPr>
          <p:cNvPr id="59" name="Text 57"/>
          <p:cNvSpPr/>
          <p:nvPr/>
        </p:nvSpPr>
        <p:spPr>
          <a:xfrm>
            <a:off x="292608" y="6053328"/>
            <a:ext cx="11612880" cy="420624"/>
          </a:xfrm>
          <a:prstGeom prst="rect">
            <a:avLst/>
          </a:prstGeom>
          <a:solidFill>
            <a:srgbClr val="EFE6EE"/>
          </a:solidFill>
          <a:ln w="9525">
            <a:solidFill>
              <a:srgbClr val="E6007E"/>
            </a:solidFill>
          </a:ln>
        </p:spPr>
        <p:txBody>
          <a:bodyPr wrap="square" lIns="762" tIns="762" rIns="762" bIns="762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결론   </a:t>
            </a:r>
            <a:pPr indent="0" marL="0">
              <a:buNone/>
            </a:pPr>
            <a:r>
              <a:rPr lang="en-US" sz="100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5G 구축·품질 정상 궤도. 하반기 차질 방어를 위한 RU 장비 긴급 선발주(420억원) 승인 + 조달 이원화 방향성 결정을 금주 내 요청.</a:t>
            </a:r>
            <a:endParaRPr lang="en-US" sz="1000" dirty="0"/>
          </a:p>
        </p:txBody>
      </p:sp>
      <p:sp>
        <p:nvSpPr>
          <p:cNvPr id="60" name="Shape 58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EAEBEF"/>
          </a:solidFill>
          <a:ln/>
        </p:spPr>
      </p:sp>
      <p:sp>
        <p:nvSpPr>
          <p:cNvPr id="61" name="Text 59"/>
          <p:cNvSpPr/>
          <p:nvPr/>
        </p:nvSpPr>
        <p:spPr>
          <a:xfrm>
            <a:off x="292608" y="6547104"/>
            <a:ext cx="11612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Confidential — 사내 한정     |   작성: 네트워크기획팀 정민호 책임   |   문의: netplan@lguplus.co.kr</a:t>
            </a:r>
            <a:endParaRPr lang="en-US" sz="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3F4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566928"/>
          </a:xfrm>
          <a:prstGeom prst="rect">
            <a:avLst/>
          </a:prstGeom>
          <a:solidFill>
            <a:srgbClr val="20242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" cy="566928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4" name="Text 2"/>
          <p:cNvSpPr/>
          <p:nvPr/>
        </p:nvSpPr>
        <p:spPr>
          <a:xfrm>
            <a:off x="292608" y="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LG U+  ·  네트워크부문</a:t>
            </a:r>
            <a:pPr indent="0" marL="0">
              <a:buNone/>
            </a:pPr>
            <a:r>
              <a:rPr lang="en-US" sz="110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·   주간 경영현황 1Pager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4114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5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보고일 2026.06.18 (목)   |   네트워크기획팀   |   2 / 4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292608" y="676656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Top 3 이슈 · 원인 · 영향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310896" y="1060704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금주 핵심 리스크 3건과 관리 우선순위 정리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732520" y="713232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03  </a:t>
            </a:r>
            <a:pPr indent="0" marL="0">
              <a:buNone/>
            </a:pP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Top 3 이슈 &amp; 원인 / 영향</a:t>
            </a:r>
            <a:endParaRPr lang="en-US" sz="950" dirty="0"/>
          </a:p>
        </p:txBody>
      </p:sp>
      <p:sp>
        <p:nvSpPr>
          <p:cNvPr id="9" name="Shape 7"/>
          <p:cNvSpPr/>
          <p:nvPr/>
        </p:nvSpPr>
        <p:spPr>
          <a:xfrm>
            <a:off x="292608" y="1371600"/>
            <a:ext cx="11612880" cy="16459"/>
          </a:xfrm>
          <a:prstGeom prst="rect">
            <a:avLst/>
          </a:prstGeom>
          <a:solidFill>
            <a:srgbClr val="E2E5EA"/>
          </a:solidFill>
          <a:ln/>
        </p:spPr>
      </p:sp>
      <p:sp>
        <p:nvSpPr>
          <p:cNvPr id="10" name="Shape 8"/>
          <p:cNvSpPr/>
          <p:nvPr/>
        </p:nvSpPr>
        <p:spPr>
          <a:xfrm>
            <a:off x="292608" y="1554480"/>
            <a:ext cx="3703320" cy="44805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92608" y="1554480"/>
            <a:ext cx="3703320" cy="54864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12" name="Text 10"/>
          <p:cNvSpPr/>
          <p:nvPr/>
        </p:nvSpPr>
        <p:spPr>
          <a:xfrm>
            <a:off x="457200" y="1700784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이슈 01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3081528" y="1682496"/>
            <a:ext cx="749808" cy="274320"/>
          </a:xfrm>
          <a:prstGeom prst="roundRect">
            <a:avLst>
              <a:gd name="adj" fmla="val 13333"/>
            </a:avLst>
          </a:prstGeom>
          <a:solidFill>
            <a:srgbClr val="C0392B"/>
          </a:solidFill>
          <a:ln/>
        </p:spPr>
      </p:sp>
      <p:sp>
        <p:nvSpPr>
          <p:cNvPr id="14" name="Text 12"/>
          <p:cNvSpPr/>
          <p:nvPr/>
        </p:nvSpPr>
        <p:spPr>
          <a:xfrm>
            <a:off x="3081528" y="1682496"/>
            <a:ext cx="7498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HIGH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457200" y="2011680"/>
            <a:ext cx="3374136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기지국 RU 장비 수급 지연 — 구축 일정 차질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457200" y="2852928"/>
            <a:ext cx="3374136" cy="16459"/>
          </a:xfrm>
          <a:prstGeom prst="rect">
            <a:avLst/>
          </a:prstGeom>
          <a:solidFill>
            <a:srgbClr val="E2E5EA"/>
          </a:solidFill>
          <a:ln/>
        </p:spPr>
      </p:sp>
      <p:sp>
        <p:nvSpPr>
          <p:cNvPr id="17" name="Text 15"/>
          <p:cNvSpPr/>
          <p:nvPr/>
        </p:nvSpPr>
        <p:spPr>
          <a:xfrm>
            <a:off x="457200" y="2926080"/>
            <a:ext cx="3374136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원인  </a:t>
            </a:r>
            <a:pPr indent="0" marL="0">
              <a:lnSpc>
                <a:spcPct val="105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해외 협력사 RU 핵심 부품 2종 리드타임 12→18주 지연, 안전재고 3주분 임박. 일 평균 투입 가능 물량 설계 대비 −35%.</a:t>
            </a:r>
            <a:endParaRPr lang="en-US" sz="980" dirty="0"/>
          </a:p>
        </p:txBody>
      </p:sp>
      <p:sp>
        <p:nvSpPr>
          <p:cNvPr id="18" name="Text 16"/>
          <p:cNvSpPr/>
          <p:nvPr/>
        </p:nvSpPr>
        <p:spPr>
          <a:xfrm>
            <a:off x="457200" y="4343400"/>
            <a:ext cx="3374136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영향  </a:t>
            </a:r>
            <a:pPr indent="0" marL="0">
              <a:lnSpc>
                <a:spcPct val="105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3분기 구축 목표 1.1만국 중 약 1,800국 이연 위험, CAPEX 집행 지연 및 커버리지 확대 일정 1개월 순연 가능.</a:t>
            </a:r>
            <a:endParaRPr lang="en-US" sz="980" dirty="0"/>
          </a:p>
        </p:txBody>
      </p:sp>
      <p:sp>
        <p:nvSpPr>
          <p:cNvPr id="19" name="Shape 17"/>
          <p:cNvSpPr/>
          <p:nvPr/>
        </p:nvSpPr>
        <p:spPr>
          <a:xfrm>
            <a:off x="4261104" y="1554480"/>
            <a:ext cx="3703320" cy="44805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4261104" y="1554480"/>
            <a:ext cx="3703320" cy="54864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21" name="Text 19"/>
          <p:cNvSpPr/>
          <p:nvPr/>
        </p:nvSpPr>
        <p:spPr>
          <a:xfrm>
            <a:off x="4425696" y="1700784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이슈 02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7050024" y="1682496"/>
            <a:ext cx="749808" cy="274320"/>
          </a:xfrm>
          <a:prstGeom prst="roundRect">
            <a:avLst>
              <a:gd name="adj" fmla="val 13333"/>
            </a:avLst>
          </a:prstGeom>
          <a:solidFill>
            <a:srgbClr val="D68910"/>
          </a:solidFill>
          <a:ln/>
        </p:spPr>
      </p:sp>
      <p:sp>
        <p:nvSpPr>
          <p:cNvPr id="23" name="Text 21"/>
          <p:cNvSpPr/>
          <p:nvPr/>
        </p:nvSpPr>
        <p:spPr>
          <a:xfrm>
            <a:off x="7050024" y="1682496"/>
            <a:ext cx="7498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MED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4425696" y="2011680"/>
            <a:ext cx="3374136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특정 도심 혼잡 구간 체감속도 저하 VOC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4425696" y="2852928"/>
            <a:ext cx="3374136" cy="16459"/>
          </a:xfrm>
          <a:prstGeom prst="rect">
            <a:avLst/>
          </a:prstGeom>
          <a:solidFill>
            <a:srgbClr val="E2E5EA"/>
          </a:solidFill>
          <a:ln/>
        </p:spPr>
      </p:sp>
      <p:sp>
        <p:nvSpPr>
          <p:cNvPr id="26" name="Text 24"/>
          <p:cNvSpPr/>
          <p:nvPr/>
        </p:nvSpPr>
        <p:spPr>
          <a:xfrm>
            <a:off x="4425696" y="2926080"/>
            <a:ext cx="3374136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원인  </a:t>
            </a:r>
            <a:pPr indent="0" marL="0">
              <a:lnSpc>
                <a:spcPct val="105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유동인구 급증 핵심 상권 5G 트래픽 집중으로 피크시간 셀 부하 92% 초과, 증설 일정 대비 트래픽 증가 속도 상회.</a:t>
            </a:r>
            <a:endParaRPr lang="en-US" sz="980" dirty="0"/>
          </a:p>
        </p:txBody>
      </p:sp>
      <p:sp>
        <p:nvSpPr>
          <p:cNvPr id="27" name="Text 25"/>
          <p:cNvSpPr/>
          <p:nvPr/>
        </p:nvSpPr>
        <p:spPr>
          <a:xfrm>
            <a:off x="4425696" y="4343400"/>
            <a:ext cx="3374136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영향  </a:t>
            </a:r>
            <a:pPr indent="0" marL="0">
              <a:lnSpc>
                <a:spcPct val="105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강남·홍대 등 5개 핫스팟 체감속도 −18%, 품질 VOC 주간 940건(WoW +27%), 경쟁사 대비 품질 평판 하락 우려.</a:t>
            </a:r>
            <a:endParaRPr lang="en-US" sz="980" dirty="0"/>
          </a:p>
        </p:txBody>
      </p:sp>
      <p:sp>
        <p:nvSpPr>
          <p:cNvPr id="28" name="Shape 26"/>
          <p:cNvSpPr/>
          <p:nvPr/>
        </p:nvSpPr>
        <p:spPr>
          <a:xfrm>
            <a:off x="8229600" y="1554480"/>
            <a:ext cx="3703320" cy="44805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8229600" y="1554480"/>
            <a:ext cx="3703320" cy="54864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30" name="Text 28"/>
          <p:cNvSpPr/>
          <p:nvPr/>
        </p:nvSpPr>
        <p:spPr>
          <a:xfrm>
            <a:off x="8394192" y="1700784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이슈 03</a:t>
            </a:r>
            <a:endParaRPr lang="en-US" sz="900" dirty="0"/>
          </a:p>
        </p:txBody>
      </p:sp>
      <p:sp>
        <p:nvSpPr>
          <p:cNvPr id="31" name="Shape 29"/>
          <p:cNvSpPr/>
          <p:nvPr/>
        </p:nvSpPr>
        <p:spPr>
          <a:xfrm>
            <a:off x="11018520" y="1682496"/>
            <a:ext cx="749808" cy="274320"/>
          </a:xfrm>
          <a:prstGeom prst="roundRect">
            <a:avLst>
              <a:gd name="adj" fmla="val 13333"/>
            </a:avLst>
          </a:prstGeom>
          <a:solidFill>
            <a:srgbClr val="D68910"/>
          </a:solidFill>
          <a:ln/>
        </p:spPr>
      </p:sp>
      <p:sp>
        <p:nvSpPr>
          <p:cNvPr id="32" name="Text 30"/>
          <p:cNvSpPr/>
          <p:nvPr/>
        </p:nvSpPr>
        <p:spPr>
          <a:xfrm>
            <a:off x="11018520" y="1682496"/>
            <a:ext cx="7498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MED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8394192" y="2011680"/>
            <a:ext cx="3374136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노후 전송망 장애 — 광케이블 구간 안정성</a:t>
            </a:r>
            <a:endParaRPr lang="en-US" sz="1200" dirty="0"/>
          </a:p>
        </p:txBody>
      </p:sp>
      <p:sp>
        <p:nvSpPr>
          <p:cNvPr id="34" name="Shape 32"/>
          <p:cNvSpPr/>
          <p:nvPr/>
        </p:nvSpPr>
        <p:spPr>
          <a:xfrm>
            <a:off x="8394192" y="2852928"/>
            <a:ext cx="3374136" cy="16459"/>
          </a:xfrm>
          <a:prstGeom prst="rect">
            <a:avLst/>
          </a:prstGeom>
          <a:solidFill>
            <a:srgbClr val="E2E5EA"/>
          </a:solidFill>
          <a:ln/>
        </p:spPr>
      </p:sp>
      <p:sp>
        <p:nvSpPr>
          <p:cNvPr id="35" name="Text 33"/>
          <p:cNvSpPr/>
          <p:nvPr/>
        </p:nvSpPr>
        <p:spPr>
          <a:xfrm>
            <a:off x="8394192" y="2926080"/>
            <a:ext cx="3374136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원인  </a:t>
            </a:r>
            <a:pPr indent="0" marL="0">
              <a:lnSpc>
                <a:spcPct val="105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10년 이상 노후 전송 구간 광선로 열화로 간헐 장애 발생, 주간 장애 7건 중 4건이 노후 구간 집중, 이중화 미적용 구간 잔존.</a:t>
            </a:r>
            <a:endParaRPr lang="en-US" sz="980" dirty="0"/>
          </a:p>
        </p:txBody>
      </p:sp>
      <p:sp>
        <p:nvSpPr>
          <p:cNvPr id="36" name="Text 34"/>
          <p:cNvSpPr/>
          <p:nvPr/>
        </p:nvSpPr>
        <p:spPr>
          <a:xfrm>
            <a:off x="8394192" y="4343400"/>
            <a:ext cx="3374136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영향  </a:t>
            </a:r>
            <a:pPr indent="0" marL="0">
              <a:lnSpc>
                <a:spcPct val="105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장애 시 백본 우회로 지연 증가, 특정 권역 망 가용률 일시 99.9% 미만 하락, 재발 시 대외 신뢰도·SLA 영향.</a:t>
            </a:r>
            <a:endParaRPr lang="en-US" sz="980" dirty="0"/>
          </a:p>
        </p:txBody>
      </p:sp>
      <p:sp>
        <p:nvSpPr>
          <p:cNvPr id="37" name="Shape 35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EAEBEF"/>
          </a:solidFill>
          <a:ln/>
        </p:spPr>
      </p:sp>
      <p:sp>
        <p:nvSpPr>
          <p:cNvPr id="38" name="Text 36"/>
          <p:cNvSpPr/>
          <p:nvPr/>
        </p:nvSpPr>
        <p:spPr>
          <a:xfrm>
            <a:off x="292608" y="6547104"/>
            <a:ext cx="11612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Confidential — 사내 한정     |   작성: 네트워크기획팀 정민호 책임   |   문의: netplan@lguplus.co.kr</a:t>
            </a:r>
            <a:endParaRPr lang="en-US" sz="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3F4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566928"/>
          </a:xfrm>
          <a:prstGeom prst="rect">
            <a:avLst/>
          </a:prstGeom>
          <a:solidFill>
            <a:srgbClr val="20242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" cy="566928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4" name="Text 2"/>
          <p:cNvSpPr/>
          <p:nvPr/>
        </p:nvSpPr>
        <p:spPr>
          <a:xfrm>
            <a:off x="292608" y="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LG U+  ·  네트워크부문</a:t>
            </a:r>
            <a:pPr indent="0" marL="0">
              <a:buNone/>
            </a:pPr>
            <a:r>
              <a:rPr lang="en-US" sz="110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·   주간 경영현황 1Pager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4114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5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보고일 2026.06.18 (목)   |   네트워크기획팀   |   3 / 4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292608" y="676656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대응 현황 · 의사결정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310896" y="1060704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추진 현황 정리와 임원 결정 요청 사항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732520" y="713232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04  </a:t>
            </a:r>
            <a:pPr indent="0" marL="0">
              <a:buNone/>
            </a:pP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대응 현황 &amp; 리스크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8732520" y="1051560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05  </a:t>
            </a:r>
            <a:pPr indent="0" marL="0">
              <a:buNone/>
            </a:pP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의사결정 필요사항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292608" y="1371600"/>
            <a:ext cx="11612880" cy="16459"/>
          </a:xfrm>
          <a:prstGeom prst="rect">
            <a:avLst/>
          </a:prstGeom>
          <a:solidFill>
            <a:srgbClr val="E2E5EA"/>
          </a:solidFill>
          <a:ln/>
        </p:spPr>
      </p:sp>
      <p:sp>
        <p:nvSpPr>
          <p:cNvPr id="11" name="Text 9"/>
          <p:cNvSpPr/>
          <p:nvPr/>
        </p:nvSpPr>
        <p:spPr>
          <a:xfrm>
            <a:off x="292608" y="1481328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04  </a:t>
            </a:r>
            <a:pPr indent="0" marL="0">
              <a:buNone/>
            </a:pP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대응 현황 &amp; 리스크</a:t>
            </a:r>
            <a:endParaRPr lang="en-US" sz="1300" dirty="0"/>
          </a:p>
        </p:txBody>
      </p:sp>
      <p:graphicFrame>
        <p:nvGraphicFramePr>
          <p:cNvPr id="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92608" y="1865376"/>
          <a:ext cx="11612880" cy="914400"/>
        </p:xfrm>
        <a:graphic>
          <a:graphicData uri="http://schemas.openxmlformats.org/drawingml/2006/table">
            <a:tbl>
              <a:tblPr/>
              <a:tblGrid>
                <a:gridCol w="1645920"/>
                <a:gridCol w="6035040"/>
                <a:gridCol w="3931920"/>
              </a:tblGrid>
              <a:tr h="310896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93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이슈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242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3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대응 현황 / 진척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242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3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리스크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242E"/>
                    </a:solidFill>
                  </a:tcPr>
                </a:tc>
              </a:tr>
              <a:tr h="713232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30" b="1" dirty="0">
                          <a:solidFill>
                            <a:srgbClr val="1A1D24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01 장비 수급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대체 벤더 2개사 RU 인증 진행, 긴급 항공운송 1주분 6/20 입고, 발주 선집행 검토(진척 40%)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대체품 인증 6주 소요, 인증 지연 시 3분기 구축 차질 불가피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3232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30" b="1" dirty="0">
                          <a:solidFill>
                            <a:srgbClr val="1A1D24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02 도심 혼잡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핫스팟 5개소 우선 증설·주파수 추가 적용 6/15 착수, MIMO 파라미터 최적화(진척 55%)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트래픽 증가 속도 상회 시 증설 효과 상쇄, 추가 핫스팟 발생 우려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3232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30" b="1" dirty="0">
                          <a:solidFill>
                            <a:srgbClr val="1A1D24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03 전송망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노후 광선로 우선 교체 구간 선정, 핵심 구간 이중화 설계 6/13 완료(진척 35%)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교체 예산·작업 권한 확보 지연 시 장애 재발, SLA 위반 가능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3" name="Text 10"/>
          <p:cNvSpPr/>
          <p:nvPr/>
        </p:nvSpPr>
        <p:spPr>
          <a:xfrm>
            <a:off x="292608" y="4370832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05  </a:t>
            </a:r>
            <a:pPr indent="0" marL="0">
              <a:buNone/>
            </a:pP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의사결정 필요사항</a:t>
            </a:r>
            <a:endParaRPr lang="en-US" sz="1300" dirty="0"/>
          </a:p>
        </p:txBody>
      </p:sp>
      <p:sp>
        <p:nvSpPr>
          <p:cNvPr id="14" name="Shape 11"/>
          <p:cNvSpPr/>
          <p:nvPr/>
        </p:nvSpPr>
        <p:spPr>
          <a:xfrm>
            <a:off x="292608" y="4736592"/>
            <a:ext cx="5715000" cy="162763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292608" y="4736592"/>
            <a:ext cx="64008" cy="1627632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16" name="Shape 13"/>
          <p:cNvSpPr/>
          <p:nvPr/>
        </p:nvSpPr>
        <p:spPr>
          <a:xfrm>
            <a:off x="4928616" y="4864608"/>
            <a:ext cx="914400" cy="274320"/>
          </a:xfrm>
          <a:prstGeom prst="roundRect">
            <a:avLst>
              <a:gd name="adj" fmla="val 13333"/>
            </a:avLst>
          </a:prstGeom>
          <a:solidFill>
            <a:srgbClr val="F0E3EC"/>
          </a:solidFill>
          <a:ln w="9525">
            <a:solidFill>
              <a:srgbClr val="E6007E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4928616" y="4864608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8A1A5C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결재</a:t>
            </a:r>
            <a:endParaRPr lang="en-US" sz="850" dirty="0"/>
          </a:p>
        </p:txBody>
      </p:sp>
      <p:sp>
        <p:nvSpPr>
          <p:cNvPr id="18" name="Text 15"/>
          <p:cNvSpPr/>
          <p:nvPr/>
        </p:nvSpPr>
        <p:spPr>
          <a:xfrm>
            <a:off x="475488" y="4864608"/>
            <a:ext cx="44348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RU 기지국 장비 긴급 선발주 (CAPEX 420억원)</a:t>
            </a:r>
            <a:endParaRPr lang="en-US" sz="1150" dirty="0"/>
          </a:p>
        </p:txBody>
      </p:sp>
      <p:sp>
        <p:nvSpPr>
          <p:cNvPr id="19" name="Text 16"/>
          <p:cNvSpPr/>
          <p:nvPr/>
        </p:nvSpPr>
        <p:spPr>
          <a:xfrm>
            <a:off x="475488" y="5193792"/>
            <a:ext cx="534924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용도: 3분기 구축 물량 RU 6,000식 선발주 · 효과: 리드타임 리스크 흡수, 구축 일정 1개월 차질 해소 · 요청: 네트워크구축본부 / 한지훈 부장</a:t>
            </a:r>
            <a:endParaRPr lang="en-US" sz="950" dirty="0"/>
          </a:p>
        </p:txBody>
      </p:sp>
      <p:sp>
        <p:nvSpPr>
          <p:cNvPr id="20" name="Text 17"/>
          <p:cNvSpPr/>
          <p:nvPr/>
        </p:nvSpPr>
        <p:spPr>
          <a:xfrm>
            <a:off x="475488" y="6071616"/>
            <a:ext cx="534924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결재 기한 2026.06.20 (토)</a:t>
            </a:r>
            <a:endParaRPr lang="en-US" sz="880" dirty="0"/>
          </a:p>
        </p:txBody>
      </p:sp>
      <p:sp>
        <p:nvSpPr>
          <p:cNvPr id="21" name="Shape 18"/>
          <p:cNvSpPr/>
          <p:nvPr/>
        </p:nvSpPr>
        <p:spPr>
          <a:xfrm>
            <a:off x="6199632" y="4736592"/>
            <a:ext cx="5715000" cy="162763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6199632" y="4736592"/>
            <a:ext cx="64008" cy="1627632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23" name="Shape 20"/>
          <p:cNvSpPr/>
          <p:nvPr/>
        </p:nvSpPr>
        <p:spPr>
          <a:xfrm>
            <a:off x="10835640" y="4864608"/>
            <a:ext cx="914400" cy="274320"/>
          </a:xfrm>
          <a:prstGeom prst="roundRect">
            <a:avLst>
              <a:gd name="adj" fmla="val 13333"/>
            </a:avLst>
          </a:prstGeom>
          <a:solidFill>
            <a:srgbClr val="F0E3EC"/>
          </a:solidFill>
          <a:ln w="9525">
            <a:solidFill>
              <a:srgbClr val="E6007E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10835640" y="4864608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50" b="1" dirty="0">
                <a:solidFill>
                  <a:srgbClr val="8A1A5C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방향성</a:t>
            </a:r>
            <a:endParaRPr lang="en-US" sz="850" dirty="0"/>
          </a:p>
        </p:txBody>
      </p:sp>
      <p:sp>
        <p:nvSpPr>
          <p:cNvPr id="25" name="Text 22"/>
          <p:cNvSpPr/>
          <p:nvPr/>
        </p:nvSpPr>
        <p:spPr>
          <a:xfrm>
            <a:off x="6382512" y="4864608"/>
            <a:ext cx="44348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RU 장비 조달 이원화 방향성 결정</a:t>
            </a:r>
            <a:endParaRPr lang="en-US" sz="1150" dirty="0"/>
          </a:p>
        </p:txBody>
      </p:sp>
      <p:sp>
        <p:nvSpPr>
          <p:cNvPr id="26" name="Text 23"/>
          <p:cNvSpPr/>
          <p:nvPr/>
        </p:nvSpPr>
        <p:spPr>
          <a:xfrm>
            <a:off x="6382512" y="5193792"/>
            <a:ext cx="534924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옵션 A. 국내 대체 벤더 긴급 인증·이원화(인증 6주, 단가 +5%) · 옵션 B. 기존 벤더 장기계약 + 안전재고 2배(운전자본 +180억) — 임원회의 결정 필요</a:t>
            </a:r>
            <a:endParaRPr lang="en-US" sz="950" dirty="0"/>
          </a:p>
        </p:txBody>
      </p:sp>
      <p:sp>
        <p:nvSpPr>
          <p:cNvPr id="27" name="Text 24"/>
          <p:cNvSpPr/>
          <p:nvPr/>
        </p:nvSpPr>
        <p:spPr>
          <a:xfrm>
            <a:off x="6382512" y="6071616"/>
            <a:ext cx="534924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결정 기한 2026.06.24 (수)</a:t>
            </a:r>
            <a:endParaRPr lang="en-US" sz="880" dirty="0"/>
          </a:p>
        </p:txBody>
      </p:sp>
      <p:sp>
        <p:nvSpPr>
          <p:cNvPr id="28" name="Shape 25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EAEBEF"/>
          </a:solidFill>
          <a:ln/>
        </p:spPr>
      </p:sp>
      <p:sp>
        <p:nvSpPr>
          <p:cNvPr id="29" name="Text 26"/>
          <p:cNvSpPr/>
          <p:nvPr/>
        </p:nvSpPr>
        <p:spPr>
          <a:xfrm>
            <a:off x="292608" y="6547104"/>
            <a:ext cx="11612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Confidential — 사내 한정     |   작성: 네트워크기획팀 정민호 책임   |   문의: netplan@lguplus.co.kr</a:t>
            </a:r>
            <a:endParaRPr lang="en-US" sz="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3F4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566928"/>
          </a:xfrm>
          <a:prstGeom prst="rect">
            <a:avLst/>
          </a:prstGeom>
          <a:solidFill>
            <a:srgbClr val="20242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" cy="566928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4" name="Text 2"/>
          <p:cNvSpPr/>
          <p:nvPr/>
        </p:nvSpPr>
        <p:spPr>
          <a:xfrm>
            <a:off x="292608" y="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LG U+  ·  네트워크부문</a:t>
            </a:r>
            <a:pPr indent="0" marL="0">
              <a:buNone/>
            </a:pPr>
            <a:r>
              <a:rPr lang="en-US" sz="110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·   주간 경영현황 1Pager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4114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5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보고일 2026.06.18 (목)   |   네트워크기획팀   |   4 / 4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292608" y="676656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1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추이 · 예상 질문 · 부록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310896" y="1060704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CAPEX 집행 추이와 임원 예상 질문 대응, 근거 자료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732520" y="713232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06  </a:t>
            </a:r>
            <a:pPr indent="0" marL="0">
              <a:buNone/>
            </a:pP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CAPEX 추이 / Q&amp;A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8732520" y="1051560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07  </a:t>
            </a:r>
            <a:pPr indent="0" marL="0">
              <a:buNone/>
            </a:pP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부록 (근거 자료)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292608" y="1371600"/>
            <a:ext cx="11612880" cy="16459"/>
          </a:xfrm>
          <a:prstGeom prst="rect">
            <a:avLst/>
          </a:prstGeom>
          <a:solidFill>
            <a:srgbClr val="E2E5EA"/>
          </a:solidFill>
          <a:ln/>
        </p:spPr>
      </p:sp>
      <p:sp>
        <p:nvSpPr>
          <p:cNvPr id="11" name="Text 9"/>
          <p:cNvSpPr/>
          <p:nvPr/>
        </p:nvSpPr>
        <p:spPr>
          <a:xfrm>
            <a:off x="292608" y="1481328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06  </a:t>
            </a:r>
            <a:pPr indent="0" marL="0">
              <a:buNone/>
            </a:pP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분기 CAPEX 집행 추이 &amp; 예상 질문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292608" y="1865376"/>
            <a:ext cx="5715000" cy="228600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57200" y="1938528"/>
            <a:ext cx="5303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b="1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분기 CAPEX 집행액 추이 (단위: 백억 원)</a:t>
            </a:r>
            <a:endParaRPr lang="en-US" sz="950" dirty="0"/>
          </a:p>
        </p:txBody>
      </p:sp>
      <p:graphicFrame>
        <p:nvGraphicFramePr>
          <p:cNvPr id="14" name="Chart 0" descr=""/>
          <p:cNvGraphicFramePr/>
          <p:nvPr/>
        </p:nvGraphicFramePr>
        <p:xfrm>
          <a:off x="384048" y="2212848"/>
          <a:ext cx="5532120" cy="18288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15" name="Shape 12"/>
          <p:cNvSpPr/>
          <p:nvPr/>
        </p:nvSpPr>
        <p:spPr>
          <a:xfrm>
            <a:off x="6199632" y="1865376"/>
            <a:ext cx="5715000" cy="228600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6364224" y="1975104"/>
            <a:ext cx="5385816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Q1. 420억 선발주의 재무 영향은?</a:t>
            </a:r>
            <a:endParaRPr lang="en-US" sz="950" dirty="0"/>
          </a:p>
          <a:p>
            <a:pPr indent="0" marL="0">
              <a:lnSpc>
                <a:spcPct val="11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A. 연간 CAPEX 한도 내 집행, 분기 이연분 선반영으로 현금흐름 영향 제한적.</a:t>
            </a:r>
            <a:endParaRPr lang="en-US" sz="950" dirty="0"/>
          </a:p>
          <a:p>
            <a:pPr indent="0" marL="0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Q2. 도심 혼잡 증설 완료 시점은?</a:t>
            </a:r>
            <a:endParaRPr lang="en-US" sz="950" dirty="0"/>
          </a:p>
          <a:p>
            <a:pPr indent="0" marL="0">
              <a:lnSpc>
                <a:spcPct val="11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A. 5개 핫스팟 6월 말 완료, 체감속도 정상화 7월 초 확인 예정.</a:t>
            </a:r>
            <a:endParaRPr lang="en-US" sz="950" dirty="0"/>
          </a:p>
          <a:p>
            <a:pPr indent="0" marL="0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Q3. 전송망 이중화 우선순위는?</a:t>
            </a:r>
            <a:endParaRPr lang="en-US" sz="950" dirty="0"/>
          </a:p>
          <a:p>
            <a:pPr indent="0" marL="0">
              <a:lnSpc>
                <a:spcPct val="11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A. 장애 다발·트래픽 핵심 구간 우선, 1단계 8월 완료 목표.</a:t>
            </a:r>
            <a:endParaRPr lang="en-US" sz="950" dirty="0"/>
          </a:p>
        </p:txBody>
      </p:sp>
      <p:sp>
        <p:nvSpPr>
          <p:cNvPr id="17" name="Text 14"/>
          <p:cNvSpPr/>
          <p:nvPr/>
        </p:nvSpPr>
        <p:spPr>
          <a:xfrm>
            <a:off x="292608" y="4370832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07  </a:t>
            </a:r>
            <a:pPr indent="0" marL="0">
              <a:buNone/>
            </a:pP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부록 (근거 자료 / 링크)</a:t>
            </a:r>
            <a:endParaRPr lang="en-US" sz="1300" dirty="0"/>
          </a:p>
        </p:txBody>
      </p:sp>
      <p:sp>
        <p:nvSpPr>
          <p:cNvPr id="18" name="Shape 15"/>
          <p:cNvSpPr/>
          <p:nvPr/>
        </p:nvSpPr>
        <p:spPr>
          <a:xfrm>
            <a:off x="292608" y="4754880"/>
            <a:ext cx="2743200" cy="12801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19" name="Shape 16"/>
          <p:cNvSpPr/>
          <p:nvPr/>
        </p:nvSpPr>
        <p:spPr>
          <a:xfrm>
            <a:off x="292608" y="4754880"/>
            <a:ext cx="2743200" cy="45720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20" name="Text 17"/>
          <p:cNvSpPr/>
          <p:nvPr/>
        </p:nvSpPr>
        <p:spPr>
          <a:xfrm>
            <a:off x="438912" y="4901184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W24_네트워크_KPI_v2.xlsx</a:t>
            </a:r>
            <a:endParaRPr lang="en-US" sz="1000" dirty="0"/>
          </a:p>
        </p:txBody>
      </p:sp>
      <p:sp>
        <p:nvSpPr>
          <p:cNvPr id="21" name="Text 18"/>
          <p:cNvSpPr/>
          <p:nvPr/>
        </p:nvSpPr>
        <p:spPr>
          <a:xfrm>
            <a:off x="438912" y="5632704"/>
            <a:ext cx="2468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8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구축 / 커버리지 / 품질</a:t>
            </a:r>
            <a:endParaRPr lang="en-US" sz="880" dirty="0"/>
          </a:p>
        </p:txBody>
      </p:sp>
      <p:sp>
        <p:nvSpPr>
          <p:cNvPr id="22" name="Shape 19"/>
          <p:cNvSpPr/>
          <p:nvPr/>
        </p:nvSpPr>
        <p:spPr>
          <a:xfrm>
            <a:off x="3200400" y="4754880"/>
            <a:ext cx="2743200" cy="12801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3200400" y="4754880"/>
            <a:ext cx="2743200" cy="45720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24" name="Text 21"/>
          <p:cNvSpPr/>
          <p:nvPr/>
        </p:nvSpPr>
        <p:spPr>
          <a:xfrm>
            <a:off x="3346704" y="4901184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CAPEX 집행현황 6월.xlsx</a:t>
            </a:r>
            <a:endParaRPr lang="en-US" sz="1000" dirty="0"/>
          </a:p>
        </p:txBody>
      </p:sp>
      <p:sp>
        <p:nvSpPr>
          <p:cNvPr id="25" name="Text 22"/>
          <p:cNvSpPr/>
          <p:nvPr/>
        </p:nvSpPr>
        <p:spPr>
          <a:xfrm>
            <a:off x="3346704" y="5632704"/>
            <a:ext cx="2468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8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분기·항목별 집행률</a:t>
            </a:r>
            <a:endParaRPr lang="en-US" sz="880" dirty="0"/>
          </a:p>
        </p:txBody>
      </p:sp>
      <p:sp>
        <p:nvSpPr>
          <p:cNvPr id="26" name="Shape 23"/>
          <p:cNvSpPr/>
          <p:nvPr/>
        </p:nvSpPr>
        <p:spPr>
          <a:xfrm>
            <a:off x="6108192" y="4754880"/>
            <a:ext cx="2743200" cy="12801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27" name="Shape 24"/>
          <p:cNvSpPr/>
          <p:nvPr/>
        </p:nvSpPr>
        <p:spPr>
          <a:xfrm>
            <a:off x="6108192" y="4754880"/>
            <a:ext cx="2743200" cy="45720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28" name="Text 25"/>
          <p:cNvSpPr/>
          <p:nvPr/>
        </p:nvSpPr>
        <p:spPr>
          <a:xfrm>
            <a:off x="6254496" y="4901184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장비수급 리스크 리포트</a:t>
            </a:r>
            <a:endParaRPr lang="en-US" sz="1000" dirty="0"/>
          </a:p>
        </p:txBody>
      </p:sp>
      <p:sp>
        <p:nvSpPr>
          <p:cNvPr id="29" name="Text 26"/>
          <p:cNvSpPr/>
          <p:nvPr/>
        </p:nvSpPr>
        <p:spPr>
          <a:xfrm>
            <a:off x="6254496" y="5632704"/>
            <a:ext cx="2468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8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RU 리드타임·재고</a:t>
            </a:r>
            <a:endParaRPr lang="en-US" sz="880" dirty="0"/>
          </a:p>
        </p:txBody>
      </p:sp>
      <p:sp>
        <p:nvSpPr>
          <p:cNvPr id="30" name="Shape 27"/>
          <p:cNvSpPr/>
          <p:nvPr/>
        </p:nvSpPr>
        <p:spPr>
          <a:xfrm>
            <a:off x="9015984" y="4754880"/>
            <a:ext cx="2743200" cy="12801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</p:sp>
      <p:sp>
        <p:nvSpPr>
          <p:cNvPr id="31" name="Shape 28"/>
          <p:cNvSpPr/>
          <p:nvPr/>
        </p:nvSpPr>
        <p:spPr>
          <a:xfrm>
            <a:off x="9015984" y="4754880"/>
            <a:ext cx="2743200" cy="45720"/>
          </a:xfrm>
          <a:prstGeom prst="rect">
            <a:avLst/>
          </a:prstGeom>
          <a:solidFill>
            <a:srgbClr val="E6007E"/>
          </a:solidFill>
          <a:ln/>
        </p:spPr>
      </p:sp>
      <p:sp>
        <p:nvSpPr>
          <p:cNvPr id="32" name="Text 29"/>
          <p:cNvSpPr/>
          <p:nvPr/>
        </p:nvSpPr>
        <p:spPr>
          <a:xfrm>
            <a:off x="9162288" y="4901184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도심 품질 VOC 대시보드</a:t>
            </a:r>
            <a:endParaRPr lang="en-US" sz="1000" dirty="0"/>
          </a:p>
        </p:txBody>
      </p:sp>
      <p:sp>
        <p:nvSpPr>
          <p:cNvPr id="33" name="Text 30"/>
          <p:cNvSpPr/>
          <p:nvPr/>
        </p:nvSpPr>
        <p:spPr>
          <a:xfrm>
            <a:off x="9162288" y="5632704"/>
            <a:ext cx="2468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8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핫스팟·체감속도</a:t>
            </a:r>
            <a:endParaRPr lang="en-US" sz="880" dirty="0"/>
          </a:p>
        </p:txBody>
      </p:sp>
      <p:sp>
        <p:nvSpPr>
          <p:cNvPr id="34" name="Shape 31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EAEBEF"/>
          </a:solidFill>
          <a:ln/>
        </p:spPr>
      </p:sp>
      <p:sp>
        <p:nvSpPr>
          <p:cNvPr id="35" name="Text 32"/>
          <p:cNvSpPr/>
          <p:nvPr/>
        </p:nvSpPr>
        <p:spPr>
          <a:xfrm>
            <a:off x="292608" y="6547104"/>
            <a:ext cx="11612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Confidential — 사내 한정     |   작성: 네트워크기획팀 정민호 책임   |   문의: netplan@lguplus.co.kr</a:t>
            </a:r>
            <a:endParaRPr lang="en-US" sz="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87867195-f2b8-4ac2-b0b6-6bb73cb33af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LGU+ 5G·네트워크 투자 주간 현황</dc:title>
  <dc:subject>PptxGenJS Presentation</dc:subject>
  <dc:creator>경영기획</dc:creator>
  <cp:lastModifiedBy>경영기획</cp:lastModifiedBy>
  <cp:revision>1</cp:revision>
  <dcterms:created xsi:type="dcterms:W3CDTF">2026-06-19T10:25:21Z</dcterms:created>
  <dcterms:modified xsi:type="dcterms:W3CDTF">2026-06-19T10:25:21Z</dcterms:modified>
</cp:coreProperties>
</file>