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순증</c:v>
                </c:pt>
              </c:strCache>
            </c:strRef>
          </c:tx>
          <c:spPr>
            <a:ln w="38100" cap="flat">
              <a:solidFill>
                <a:srgbClr val="E6007E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rgbClr val="E6007E"/>
              </a:solidFill>
              <a:ln w="9525" cap="flat">
                <a:solidFill>
                  <a:srgbClr val="E6007E"/>
                </a:solidFill>
                <a:prstDash val="solid"/>
                <a:round/>
              </a:ln>
              <a:effectLst/>
            </c:spPr>
          </c:marker>
          <c:dLbls>
            <c:numFmt formatCode="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1A1D24"/>
                    </a:solidFill>
                    <a:latin typeface="맑은 고딕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W20</c:v>
                </c:pt>
                <c:pt idx="1">
                  <c:v>W21</c:v>
                </c:pt>
                <c:pt idx="2">
                  <c:v>W22</c:v>
                </c:pt>
                <c:pt idx="3">
                  <c:v>W23</c:v>
                </c:pt>
                <c:pt idx="4">
                  <c:v>W24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2.1</c:v>
                </c:pt>
                <c:pt idx="1">
                  <c:v>0.4</c:v>
                </c:pt>
                <c:pt idx="2">
                  <c:v>-0.6</c:v>
                </c:pt>
                <c:pt idx="3">
                  <c:v>1.9</c:v>
                </c:pt>
                <c:pt idx="4">
                  <c:v>3.8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E54-4B4D-AC64-652762DD8F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맑은 고딕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CEEF2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5A6472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9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무선사업부문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경영기획담당   |   1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&amp; 핵심 지표 대시보드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금주(W24) 무선 가입자·ARPU 실적 요약 및 임원 의사결정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 (핵심 3줄)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핵심 지표 대시보드 (WoW)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01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Executive Summary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Shape 11"/>
          <p:cNvSpPr/>
          <p:nvPr/>
        </p:nvSpPr>
        <p:spPr>
          <a:xfrm>
            <a:off x="438912" y="2011680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438912" y="2011680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859536" y="1993392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순증 회복 — MNO 가입자 반등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475488" y="2377440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무선 순증 +3.8만(WoW +1.9%), 5G 신규요금제·갤럭시 신모델 효과로 4주 만에 순증 플러스 전환. 분기 순증 목표(45만) 대비 진척 78%.</a:t>
            </a:r>
            <a:endParaRPr lang="en-US" sz="980" dirty="0"/>
          </a:p>
        </p:txBody>
      </p:sp>
      <p:sp>
        <p:nvSpPr>
          <p:cNvPr id="17" name="Shape 15"/>
          <p:cNvSpPr/>
          <p:nvPr/>
        </p:nvSpPr>
        <p:spPr>
          <a:xfrm>
            <a:off x="292608" y="3273552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8" name="Shape 16"/>
          <p:cNvSpPr/>
          <p:nvPr/>
        </p:nvSpPr>
        <p:spPr>
          <a:xfrm>
            <a:off x="438912" y="3419856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9" name="Text 17"/>
          <p:cNvSpPr/>
          <p:nvPr/>
        </p:nvSpPr>
        <p:spPr>
          <a:xfrm>
            <a:off x="438912" y="3419856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859536" y="3401568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ARPU 반등 — 프리미엄 요금 믹스 개선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75488" y="3785616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ARPU 27,180원(WoW +0.7%), 5G 비중 상승(63.1%)과 결합·구독 부가서비스 확대가 견인. 다만 알뜰폰(MVNO) 이동 압력은 지속.</a:t>
            </a:r>
            <a:endParaRPr lang="en-US" sz="980" dirty="0"/>
          </a:p>
        </p:txBody>
      </p:sp>
      <p:sp>
        <p:nvSpPr>
          <p:cNvPr id="22" name="Shape 20"/>
          <p:cNvSpPr/>
          <p:nvPr/>
        </p:nvSpPr>
        <p:spPr>
          <a:xfrm>
            <a:off x="292608" y="4681728"/>
            <a:ext cx="5715000" cy="1335024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1"/>
          <p:cNvSpPr/>
          <p:nvPr/>
        </p:nvSpPr>
        <p:spPr>
          <a:xfrm>
            <a:off x="438912" y="4828032"/>
            <a:ext cx="310896" cy="310896"/>
          </a:xfrm>
          <a:prstGeom prst="ellipse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2"/>
          <p:cNvSpPr/>
          <p:nvPr/>
        </p:nvSpPr>
        <p:spPr>
          <a:xfrm>
            <a:off x="438912" y="4828032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3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859536" y="4809744"/>
            <a:ext cx="50017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해지율 상승 — 번호이동 경쟁 심화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475488" y="5193792"/>
            <a:ext cx="536752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해지율 1.18%(WoW +0.07%p)로 악화. 경쟁사 공시지원금·전환지원금 상향으로 번호이동 순감 −1.2만, 리텐션 비용 증가 우려 → 방어 정책 의사결정 필요.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6199632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02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핵심 지표 대시보드 (전주 대비)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6199632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6199632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6364224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순증 가입자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345936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+3.8 만</a:t>
            </a:r>
            <a:endParaRPr lang="en-US" sz="2500" dirty="0"/>
          </a:p>
        </p:txBody>
      </p:sp>
      <p:sp>
        <p:nvSpPr>
          <p:cNvPr id="32" name="Text 30"/>
          <p:cNvSpPr/>
          <p:nvPr/>
        </p:nvSpPr>
        <p:spPr>
          <a:xfrm>
            <a:off x="6364224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+1.9% WoW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4주 만에 순증 전환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9098280" y="186537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4" name="Shape 32"/>
          <p:cNvSpPr/>
          <p:nvPr/>
        </p:nvSpPr>
        <p:spPr>
          <a:xfrm>
            <a:off x="9098280" y="186537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9262872" y="195681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총 무선 가입자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9244584" y="216712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1,842 만</a:t>
            </a:r>
            <a:endParaRPr lang="en-US" sz="2500" dirty="0"/>
          </a:p>
        </p:txBody>
      </p:sp>
      <p:sp>
        <p:nvSpPr>
          <p:cNvPr id="37" name="Text 35"/>
          <p:cNvSpPr/>
          <p:nvPr/>
        </p:nvSpPr>
        <p:spPr>
          <a:xfrm>
            <a:off x="9262872" y="264261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+0.21%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MNO+MVNO 합산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6199632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9" name="Shape 37"/>
          <p:cNvSpPr/>
          <p:nvPr/>
        </p:nvSpPr>
        <p:spPr>
          <a:xfrm>
            <a:off x="6199632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0" name="Text 38"/>
          <p:cNvSpPr/>
          <p:nvPr/>
        </p:nvSpPr>
        <p:spPr>
          <a:xfrm>
            <a:off x="6364224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ARPU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6345936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27,180 원</a:t>
            </a:r>
            <a:endParaRPr lang="en-US" sz="2500" dirty="0"/>
          </a:p>
        </p:txBody>
      </p:sp>
      <p:sp>
        <p:nvSpPr>
          <p:cNvPr id="42" name="Text 40"/>
          <p:cNvSpPr/>
          <p:nvPr/>
        </p:nvSpPr>
        <p:spPr>
          <a:xfrm>
            <a:off x="6364224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+0.7%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프리미엄 믹스 개선</a:t>
            </a:r>
            <a:endParaRPr lang="en-US" sz="850" dirty="0"/>
          </a:p>
        </p:txBody>
      </p:sp>
      <p:sp>
        <p:nvSpPr>
          <p:cNvPr id="43" name="Shape 41"/>
          <p:cNvSpPr/>
          <p:nvPr/>
        </p:nvSpPr>
        <p:spPr>
          <a:xfrm>
            <a:off x="9098280" y="305409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4" name="Shape 42"/>
          <p:cNvSpPr/>
          <p:nvPr/>
        </p:nvSpPr>
        <p:spPr>
          <a:xfrm>
            <a:off x="9098280" y="305409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5" name="Text 43"/>
          <p:cNvSpPr/>
          <p:nvPr/>
        </p:nvSpPr>
        <p:spPr>
          <a:xfrm>
            <a:off x="9262872" y="314553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가입자 비중</a:t>
            </a:r>
            <a:endParaRPr lang="en-US" sz="950" dirty="0"/>
          </a:p>
        </p:txBody>
      </p:sp>
      <p:sp>
        <p:nvSpPr>
          <p:cNvPr id="46" name="Text 44"/>
          <p:cNvSpPr/>
          <p:nvPr/>
        </p:nvSpPr>
        <p:spPr>
          <a:xfrm>
            <a:off x="9244584" y="335584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63.1 %</a:t>
            </a:r>
            <a:endParaRPr lang="en-US" sz="2500" dirty="0"/>
          </a:p>
        </p:txBody>
      </p:sp>
      <p:sp>
        <p:nvSpPr>
          <p:cNvPr id="47" name="Text 45"/>
          <p:cNvSpPr/>
          <p:nvPr/>
        </p:nvSpPr>
        <p:spPr>
          <a:xfrm>
            <a:off x="9262872" y="383133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E9E6A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▲ +0.9%p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순증 견인</a:t>
            </a:r>
            <a:endParaRPr lang="en-US" sz="850" dirty="0"/>
          </a:p>
        </p:txBody>
      </p:sp>
      <p:sp>
        <p:nvSpPr>
          <p:cNvPr id="48" name="Shape 46"/>
          <p:cNvSpPr/>
          <p:nvPr/>
        </p:nvSpPr>
        <p:spPr>
          <a:xfrm>
            <a:off x="6199632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9" name="Shape 47"/>
          <p:cNvSpPr/>
          <p:nvPr/>
        </p:nvSpPr>
        <p:spPr>
          <a:xfrm>
            <a:off x="6199632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0" name="Text 48"/>
          <p:cNvSpPr/>
          <p:nvPr/>
        </p:nvSpPr>
        <p:spPr>
          <a:xfrm>
            <a:off x="6364224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해지율(Churn)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6345936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1.18 %</a:t>
            </a:r>
            <a:endParaRPr lang="en-US" sz="2500" dirty="0"/>
          </a:p>
        </p:txBody>
      </p:sp>
      <p:sp>
        <p:nvSpPr>
          <p:cNvPr id="52" name="Text 50"/>
          <p:cNvSpPr/>
          <p:nvPr/>
        </p:nvSpPr>
        <p:spPr>
          <a:xfrm>
            <a:off x="6364224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+0.07%p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번호이동 경쟁 심화</a:t>
            </a:r>
            <a:endParaRPr lang="en-US" sz="850" dirty="0"/>
          </a:p>
        </p:txBody>
      </p:sp>
      <p:sp>
        <p:nvSpPr>
          <p:cNvPr id="53" name="Shape 51"/>
          <p:cNvSpPr/>
          <p:nvPr/>
        </p:nvSpPr>
        <p:spPr>
          <a:xfrm>
            <a:off x="9098280" y="4242816"/>
            <a:ext cx="2743200" cy="107899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4" name="Shape 52"/>
          <p:cNvSpPr/>
          <p:nvPr/>
        </p:nvSpPr>
        <p:spPr>
          <a:xfrm>
            <a:off x="9098280" y="4242816"/>
            <a:ext cx="64008" cy="107899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5" name="Text 53"/>
          <p:cNvSpPr/>
          <p:nvPr/>
        </p:nvSpPr>
        <p:spPr>
          <a:xfrm>
            <a:off x="9262872" y="4334256"/>
            <a:ext cx="24688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번호이동 순증</a:t>
            </a:r>
            <a:endParaRPr lang="en-US" sz="950" dirty="0"/>
          </a:p>
        </p:txBody>
      </p:sp>
      <p:sp>
        <p:nvSpPr>
          <p:cNvPr id="56" name="Text 54"/>
          <p:cNvSpPr/>
          <p:nvPr/>
        </p:nvSpPr>
        <p:spPr>
          <a:xfrm>
            <a:off x="9244584" y="4544568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−1.2 만</a:t>
            </a:r>
            <a:endParaRPr lang="en-US" sz="2500" dirty="0"/>
          </a:p>
        </p:txBody>
      </p:sp>
      <p:sp>
        <p:nvSpPr>
          <p:cNvPr id="57" name="Text 55"/>
          <p:cNvSpPr/>
          <p:nvPr/>
        </p:nvSpPr>
        <p:spPr>
          <a:xfrm>
            <a:off x="9262872" y="5020056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▼ WoW 악화   </a:t>
            </a: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경쟁사 지원금 상향</a:t>
            </a:r>
            <a:endParaRPr lang="en-US" sz="850" dirty="0"/>
          </a:p>
        </p:txBody>
      </p:sp>
      <p:sp>
        <p:nvSpPr>
          <p:cNvPr id="58" name="Text 56"/>
          <p:cNvSpPr/>
          <p:nvPr/>
        </p:nvSpPr>
        <p:spPr>
          <a:xfrm>
            <a:off x="6199632" y="5541264"/>
            <a:ext cx="5687568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635" tIns="635" rIns="635" bIns="635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코멘트   </a:t>
            </a: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순증·ARPU 반등은 긍정 신호이나 해지율 악화가 리스크 → 번호이동 방어 마케팅비 집행안 의사결정 우선.</a:t>
            </a:r>
            <a:endParaRPr lang="en-US" sz="950" dirty="0"/>
          </a:p>
        </p:txBody>
      </p:sp>
      <p:sp>
        <p:nvSpPr>
          <p:cNvPr id="59" name="Text 57"/>
          <p:cNvSpPr/>
          <p:nvPr/>
        </p:nvSpPr>
        <p:spPr>
          <a:xfrm>
            <a:off x="292608" y="6053328"/>
            <a:ext cx="11612880" cy="420624"/>
          </a:xfrm>
          <a:prstGeom prst="rect">
            <a:avLst/>
          </a:prstGeom>
          <a:solidFill>
            <a:srgbClr val="EFE6EE"/>
          </a:solidFill>
          <a:ln w="9525">
            <a:solidFill>
              <a:srgbClr val="E6007E"/>
            </a:solidFill>
          </a:ln>
        </p:spPr>
        <p:txBody>
          <a:bodyPr wrap="square" lIns="762" tIns="762" rIns="762" bIns="762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결론   </a:t>
            </a:r>
            <a:r>
              <a:rPr lang="en-US" sz="100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5G 순증·ARPU 회복세 유효. 해지율 방어를 위한 W25 리텐션 마케팅비 집행(추가 92억원) 승인 + 알뜰폰 대응 요금제 출시 시점 결정을 금주 내 요청.</a:t>
            </a:r>
            <a:endParaRPr lang="en-US" sz="1000" dirty="0"/>
          </a:p>
        </p:txBody>
      </p:sp>
      <p:sp>
        <p:nvSpPr>
          <p:cNvPr id="60" name="Shape 58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61" name="Text 59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경영기획담당 김서연 책임   |   문의: planning@lguplus.co.kr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무선사업부문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경영기획담당   |   2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· 원인 · 영향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금주 핵심 리스크 3건과 관리 우선순위 정리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03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Top 3 이슈 &amp; 원인 / 영향</a:t>
            </a:r>
            <a:endParaRPr lang="en-US" sz="950" dirty="0"/>
          </a:p>
        </p:txBody>
      </p:sp>
      <p:sp>
        <p:nvSpPr>
          <p:cNvPr id="9" name="Shape 7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0" name="Shape 8"/>
          <p:cNvSpPr/>
          <p:nvPr/>
        </p:nvSpPr>
        <p:spPr>
          <a:xfrm>
            <a:off x="292608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Shape 9"/>
          <p:cNvSpPr/>
          <p:nvPr/>
        </p:nvSpPr>
        <p:spPr>
          <a:xfrm>
            <a:off x="292608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2" name="Text 10"/>
          <p:cNvSpPr/>
          <p:nvPr/>
        </p:nvSpPr>
        <p:spPr>
          <a:xfrm>
            <a:off x="457200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01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3081528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C0392B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4" name="Text 12"/>
          <p:cNvSpPr/>
          <p:nvPr/>
        </p:nvSpPr>
        <p:spPr>
          <a:xfrm>
            <a:off x="3081528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HIGH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457200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번호이동 경쟁 심화 — 해지율 상승·방어비 급증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57200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5"/>
          <p:cNvSpPr/>
          <p:nvPr/>
        </p:nvSpPr>
        <p:spPr>
          <a:xfrm>
            <a:off x="457200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경쟁사 공시지원금 상한 상향(+15만원) 및 전환지원금 확대로 6월 중순부터 번호이동 이탈 가속, 주간 이탈 1.9만(목표 대비 +38%).</a:t>
            </a:r>
            <a:endParaRPr lang="en-US" sz="980" dirty="0"/>
          </a:p>
        </p:txBody>
      </p:sp>
      <p:sp>
        <p:nvSpPr>
          <p:cNvPr id="18" name="Text 16"/>
          <p:cNvSpPr/>
          <p:nvPr/>
        </p:nvSpPr>
        <p:spPr>
          <a:xfrm>
            <a:off x="457200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해지율 1.18%(목표 ≤1.10% 위반), 리텐션 비용 WoW +24%, 미방어 시 분기 ARPU·가입자 동반 하락 가능.</a:t>
            </a:r>
            <a:endParaRPr lang="en-US" sz="980" dirty="0"/>
          </a:p>
        </p:txBody>
      </p:sp>
      <p:sp>
        <p:nvSpPr>
          <p:cNvPr id="19" name="Shape 17"/>
          <p:cNvSpPr/>
          <p:nvPr/>
        </p:nvSpPr>
        <p:spPr>
          <a:xfrm>
            <a:off x="4261104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0" name="Shape 18"/>
          <p:cNvSpPr/>
          <p:nvPr/>
        </p:nvSpPr>
        <p:spPr>
          <a:xfrm>
            <a:off x="4261104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1" name="Text 19"/>
          <p:cNvSpPr/>
          <p:nvPr/>
        </p:nvSpPr>
        <p:spPr>
          <a:xfrm>
            <a:off x="4425696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02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7050024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Text 21"/>
          <p:cNvSpPr/>
          <p:nvPr/>
        </p:nvSpPr>
        <p:spPr>
          <a:xfrm>
            <a:off x="7050024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425696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알뜰폰(MVNO) 저가 요금제로의 가입자 유출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425696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6" name="Text 24"/>
          <p:cNvSpPr/>
          <p:nvPr/>
        </p:nvSpPr>
        <p:spPr>
          <a:xfrm>
            <a:off x="4425696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MVNO 0원·초저가 5G 요금제 공세로 자사 LTE 중저가 구간 이탈 지속, 주간 MVNO 순이동 −0.8만, 30대 이하 이탈 비중 확대.</a:t>
            </a:r>
            <a:endParaRPr lang="en-US" sz="980" dirty="0"/>
          </a:p>
        </p:txBody>
      </p:sp>
      <p:sp>
        <p:nvSpPr>
          <p:cNvPr id="27" name="Text 25"/>
          <p:cNvSpPr/>
          <p:nvPr/>
        </p:nvSpPr>
        <p:spPr>
          <a:xfrm>
            <a:off x="4425696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중저가 구간 ARPU 잠식, 분기 MNO 순증 목표 달성률 −6%p 영향, 자사 MVNO 회수 정책 부재 시 LTV 하락.</a:t>
            </a:r>
            <a:endParaRPr lang="en-US" sz="980" dirty="0"/>
          </a:p>
        </p:txBody>
      </p:sp>
      <p:sp>
        <p:nvSpPr>
          <p:cNvPr id="28" name="Shape 26"/>
          <p:cNvSpPr/>
          <p:nvPr/>
        </p:nvSpPr>
        <p:spPr>
          <a:xfrm>
            <a:off x="8229600" y="1554480"/>
            <a:ext cx="3703320" cy="44805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9" name="Shape 27"/>
          <p:cNvSpPr/>
          <p:nvPr/>
        </p:nvSpPr>
        <p:spPr>
          <a:xfrm>
            <a:off x="8229600" y="1554480"/>
            <a:ext cx="3703320" cy="54864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0" name="Text 28"/>
          <p:cNvSpPr/>
          <p:nvPr/>
        </p:nvSpPr>
        <p:spPr>
          <a:xfrm>
            <a:off x="8394192" y="1700784"/>
            <a:ext cx="1097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이슈 03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11018520" y="1682496"/>
            <a:ext cx="749808" cy="274320"/>
          </a:xfrm>
          <a:prstGeom prst="roundRect">
            <a:avLst>
              <a:gd name="adj" fmla="val 13333"/>
            </a:avLst>
          </a:prstGeom>
          <a:solidFill>
            <a:srgbClr val="D68910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30"/>
          <p:cNvSpPr/>
          <p:nvPr/>
        </p:nvSpPr>
        <p:spPr>
          <a:xfrm>
            <a:off x="11018520" y="1682496"/>
            <a:ext cx="74980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MED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8394192" y="2011680"/>
            <a:ext cx="3374136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단말 공급 차질 — 플래그십 초기 물량 부족</a:t>
            </a:r>
            <a:endParaRPr lang="en-US" sz="1200" dirty="0"/>
          </a:p>
        </p:txBody>
      </p:sp>
      <p:sp>
        <p:nvSpPr>
          <p:cNvPr id="34" name="Shape 32"/>
          <p:cNvSpPr/>
          <p:nvPr/>
        </p:nvSpPr>
        <p:spPr>
          <a:xfrm>
            <a:off x="8394192" y="2852928"/>
            <a:ext cx="3374136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3"/>
          <p:cNvSpPr/>
          <p:nvPr/>
        </p:nvSpPr>
        <p:spPr>
          <a:xfrm>
            <a:off x="8394192" y="2926080"/>
            <a:ext cx="3374136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원인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신규 플래그십 단말 초도 물량 배정 지연(글로벌 패널 수급 영향), 인기 색상·용량 품절로 개통 대기 1.4만건 적체.</a:t>
            </a:r>
            <a:endParaRPr lang="en-US" sz="980" dirty="0"/>
          </a:p>
        </p:txBody>
      </p:sp>
      <p:sp>
        <p:nvSpPr>
          <p:cNvPr id="36" name="Text 34"/>
          <p:cNvSpPr/>
          <p:nvPr/>
        </p:nvSpPr>
        <p:spPr>
          <a:xfrm>
            <a:off x="8394192" y="4343400"/>
            <a:ext cx="3374136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5000"/>
              </a:lnSpc>
              <a:buNone/>
            </a:pPr>
            <a:r>
              <a:rPr lang="en-US" sz="980" b="1" dirty="0">
                <a:solidFill>
                  <a:srgbClr val="E0392B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영향  </a:t>
            </a:r>
            <a:r>
              <a:rPr lang="en-US" sz="98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신규·기변 개통 지연으로 6월 순증 약 1.1만대 이연, 매장 VOC +21%, 경쟁사 전환 유도 빌미 제공 우려.</a:t>
            </a:r>
            <a:endParaRPr lang="en-US" sz="980" dirty="0"/>
          </a:p>
        </p:txBody>
      </p:sp>
      <p:sp>
        <p:nvSpPr>
          <p:cNvPr id="37" name="Shape 3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8" name="Text 3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경영기획담당 김서연 책임   |   문의: planning@lguplus.co.kr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무선사업부문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경영기획담당   |   3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· 의사결정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추진 현황 정리와 임원 결정 요청 사항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04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대응 현황 &amp; 리스크</a:t>
            </a:r>
            <a:endParaRPr lang="en-US" sz="1300" dirty="0"/>
          </a:p>
        </p:txBody>
      </p:sp>
      <p:graphicFrame>
        <p:nvGraphicFramePr>
          <p:cNvPr id="12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292608" y="1865376"/>
          <a:ext cx="11612880" cy="91440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이슈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대응 현황 / 진척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리스크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24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01 번호이동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타깃 리텐션 쿠폰·결합 강화 6/16 개시, 이탈 예측 모델 기반 선제 케어(진척 45%)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방어비 한도 소진 시 6월 하순 추가 이탈 재발, 마진 추가 −0.4%p 우려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02 알뜰폰 대응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자사 MVNO 5G 요금제 라인업 검토, 중저가 전용 혜택 설계(진척 30%)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출시 지연 시 30대 이하 이탈 고착, 회수 시점 놓치면 LTV 추가 하락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323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b="1" dirty="0">
                          <a:solidFill>
                            <a:srgbClr val="1A1D24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03 단말 수급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제조사 추가 물량 6/22 입고 협의, 인기 모델 대체 색상·구독 결합 유도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930" dirty="0">
                          <a:solidFill>
                            <a:srgbClr val="3A4150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입고 재지연 시 개통 대기 2만건 돌파, 신규 유치 모멘텀 약화</a:t>
                      </a:r>
                      <a:endParaRPr lang="en-US" sz="93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5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Text 10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05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의사결정 필요사항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292608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5" name="Shape 12"/>
          <p:cNvSpPr/>
          <p:nvPr/>
        </p:nvSpPr>
        <p:spPr>
          <a:xfrm>
            <a:off x="292608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6" name="Shape 13"/>
          <p:cNvSpPr/>
          <p:nvPr/>
        </p:nvSpPr>
        <p:spPr>
          <a:xfrm>
            <a:off x="4928616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7" name="Text 14"/>
          <p:cNvSpPr/>
          <p:nvPr/>
        </p:nvSpPr>
        <p:spPr>
          <a:xfrm>
            <a:off x="4928616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</a:t>
            </a:r>
            <a:endParaRPr lang="en-US" sz="850" dirty="0"/>
          </a:p>
        </p:txBody>
      </p:sp>
      <p:sp>
        <p:nvSpPr>
          <p:cNvPr id="18" name="Text 15"/>
          <p:cNvSpPr/>
          <p:nvPr/>
        </p:nvSpPr>
        <p:spPr>
          <a:xfrm>
            <a:off x="475488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W25 리텐션 마케팅비 추가 집행 (92억원)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475488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용도: 번호이동 방어 타깃 쿠폰·결합 혜택 확대 · 효과: 해지율 1.18%→1.10% 이하 회복, 주간 이탈 1.9만→1.4만 목표 · 요청: 마케팅본부 / 이준호 상무</a:t>
            </a:r>
            <a:endParaRPr lang="en-US" sz="950" dirty="0"/>
          </a:p>
        </p:txBody>
      </p:sp>
      <p:sp>
        <p:nvSpPr>
          <p:cNvPr id="20" name="Text 17"/>
          <p:cNvSpPr/>
          <p:nvPr/>
        </p:nvSpPr>
        <p:spPr>
          <a:xfrm>
            <a:off x="475488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결재 기한 2026.06.20 (토)</a:t>
            </a:r>
            <a:endParaRPr lang="en-US" sz="880" dirty="0"/>
          </a:p>
        </p:txBody>
      </p:sp>
      <p:sp>
        <p:nvSpPr>
          <p:cNvPr id="21" name="Shape 18"/>
          <p:cNvSpPr/>
          <p:nvPr/>
        </p:nvSpPr>
        <p:spPr>
          <a:xfrm>
            <a:off x="6199632" y="4736592"/>
            <a:ext cx="5715000" cy="1627632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2" name="Shape 19"/>
          <p:cNvSpPr/>
          <p:nvPr/>
        </p:nvSpPr>
        <p:spPr>
          <a:xfrm>
            <a:off x="6199632" y="4736592"/>
            <a:ext cx="64008" cy="1627632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10835640" y="4864608"/>
            <a:ext cx="914400" cy="274320"/>
          </a:xfrm>
          <a:prstGeom prst="roundRect">
            <a:avLst>
              <a:gd name="adj" fmla="val 13333"/>
            </a:avLst>
          </a:prstGeom>
          <a:solidFill>
            <a:srgbClr val="F0E3EC"/>
          </a:solidFill>
          <a:ln w="9525">
            <a:solidFill>
              <a:srgbClr val="E6007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10835640" y="4864608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8A1A5C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방향성</a:t>
            </a:r>
            <a:endParaRPr lang="en-US" sz="850" dirty="0"/>
          </a:p>
        </p:txBody>
      </p:sp>
      <p:sp>
        <p:nvSpPr>
          <p:cNvPr id="25" name="Text 22"/>
          <p:cNvSpPr/>
          <p:nvPr/>
        </p:nvSpPr>
        <p:spPr>
          <a:xfrm>
            <a:off x="6382512" y="4864608"/>
            <a:ext cx="4434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알뜰폰(MVNO) 대응 요금제 출시 방향 결정</a:t>
            </a:r>
            <a:endParaRPr lang="en-US" sz="1150" dirty="0"/>
          </a:p>
        </p:txBody>
      </p:sp>
      <p:sp>
        <p:nvSpPr>
          <p:cNvPr id="26" name="Text 23"/>
          <p:cNvSpPr/>
          <p:nvPr/>
        </p:nvSpPr>
        <p:spPr>
          <a:xfrm>
            <a:off x="6382512" y="5193792"/>
            <a:ext cx="534924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0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옵션 A. 자사 MVNO 5G 초저가 요금제 즉시 출시(자기잠식 우려) · 옵션 B. 본 브랜드 온라인 전용 다이렉트 요금제 강화(채널 충돌 최소) — 임원회의 결정 필요</a:t>
            </a:r>
            <a:endParaRPr lang="en-US" sz="950" dirty="0"/>
          </a:p>
        </p:txBody>
      </p:sp>
      <p:sp>
        <p:nvSpPr>
          <p:cNvPr id="27" name="Text 24"/>
          <p:cNvSpPr/>
          <p:nvPr/>
        </p:nvSpPr>
        <p:spPr>
          <a:xfrm>
            <a:off x="6382512" y="6071616"/>
            <a:ext cx="534924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결정 기한 2026.06.24 (수)</a:t>
            </a:r>
            <a:endParaRPr lang="en-US" sz="880" dirty="0"/>
          </a:p>
        </p:txBody>
      </p:sp>
      <p:sp>
        <p:nvSpPr>
          <p:cNvPr id="28" name="Shape 25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9" name="Text 26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경영기획담당 김서연 책임   |   문의: planning@lguplus.co.kr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3F4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566928"/>
          </a:xfrm>
          <a:prstGeom prst="rect">
            <a:avLst/>
          </a:prstGeom>
          <a:solidFill>
            <a:srgbClr val="20242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" cy="566928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292608" y="0"/>
            <a:ext cx="82296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LG U+  ·  무선사업부문</a:t>
            </a:r>
            <a:r>
              <a:rPr lang="en-US" sz="110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·   주간 경영현황 1Pager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7772400" y="0"/>
            <a:ext cx="41148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50" dirty="0">
                <a:solidFill>
                  <a:srgbClr val="C9CDD6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보고일 2026.06.18 (목)   |   경영기획담당   |   4 / 4</a:t>
            </a:r>
            <a:endParaRPr lang="en-US" sz="950" dirty="0"/>
          </a:p>
        </p:txBody>
      </p:sp>
      <p:sp>
        <p:nvSpPr>
          <p:cNvPr id="6" name="Text 4"/>
          <p:cNvSpPr/>
          <p:nvPr/>
        </p:nvSpPr>
        <p:spPr>
          <a:xfrm>
            <a:off x="292608" y="676656"/>
            <a:ext cx="8412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추이 · 예상 질문 · 부록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310896" y="1060704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지표 추이와 임원 예상 질문 대응, 근거 자료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732520" y="713232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지표 추이 / Q&amp;A</a:t>
            </a:r>
            <a:endParaRPr lang="en-US" sz="950" dirty="0"/>
          </a:p>
        </p:txBody>
      </p:sp>
      <p:sp>
        <p:nvSpPr>
          <p:cNvPr id="9" name="Text 7"/>
          <p:cNvSpPr/>
          <p:nvPr/>
        </p:nvSpPr>
        <p:spPr>
          <a:xfrm>
            <a:off x="8732520" y="1051560"/>
            <a:ext cx="3246120" cy="27432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950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자료)</a:t>
            </a:r>
            <a:endParaRPr lang="en-US" sz="950" dirty="0"/>
          </a:p>
        </p:txBody>
      </p:sp>
      <p:sp>
        <p:nvSpPr>
          <p:cNvPr id="10" name="Shape 8"/>
          <p:cNvSpPr/>
          <p:nvPr/>
        </p:nvSpPr>
        <p:spPr>
          <a:xfrm>
            <a:off x="292608" y="1371600"/>
            <a:ext cx="11612880" cy="16459"/>
          </a:xfrm>
          <a:prstGeom prst="rect">
            <a:avLst/>
          </a:prstGeom>
          <a:solidFill>
            <a:srgbClr val="E2E5EA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1" name="Text 9"/>
          <p:cNvSpPr/>
          <p:nvPr/>
        </p:nvSpPr>
        <p:spPr>
          <a:xfrm>
            <a:off x="292608" y="1481328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06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주간 추이 &amp; 예상 질문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292608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457200" y="1938528"/>
            <a:ext cx="5303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5A647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무선 순증 가입자 추이 (단위: 만 명)</a:t>
            </a:r>
            <a:endParaRPr lang="en-US" sz="950" dirty="0"/>
          </a:p>
        </p:txBody>
      </p:sp>
      <p:graphicFrame>
        <p:nvGraphicFramePr>
          <p:cNvPr id="14" name="Chart 0"/>
          <p:cNvGraphicFramePr/>
          <p:nvPr/>
        </p:nvGraphicFramePr>
        <p:xfrm>
          <a:off x="384048" y="2212848"/>
          <a:ext cx="553212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Shape 12"/>
          <p:cNvSpPr/>
          <p:nvPr/>
        </p:nvSpPr>
        <p:spPr>
          <a:xfrm>
            <a:off x="6199632" y="1865376"/>
            <a:ext cx="5715000" cy="228600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6" name="Text 13"/>
          <p:cNvSpPr/>
          <p:nvPr/>
        </p:nvSpPr>
        <p:spPr>
          <a:xfrm>
            <a:off x="6364224" y="1975104"/>
            <a:ext cx="5385816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Q1. 92억 추가 집행의 ROI 근거는?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이탈 1명 방어 LTV 약 41만원 &gt; 방어 단가 18만원, 회수기간 5개월.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Q2. 알뜰폰 자기잠식 우려는?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온라인 다이렉트 우선(채널 충돌 최소), 자사 MVNO는 회수형 한정.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Q3. 단말 부족의 순증 영향 시점은?</a:t>
            </a:r>
            <a:endParaRPr lang="en-US" sz="950" dirty="0"/>
          </a:p>
          <a:p>
            <a:pPr marL="0" indent="0">
              <a:lnSpc>
                <a:spcPct val="112000"/>
              </a:lnSpc>
              <a:buNone/>
            </a:pPr>
            <a:r>
              <a:rPr lang="en-US" sz="950" dirty="0">
                <a:solidFill>
                  <a:srgbClr val="3A4150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A. 6/22 입고 시 7월 초 해소, 이연 1.1만대 익월 회복 전망.</a:t>
            </a:r>
            <a:endParaRPr lang="en-US" sz="950" dirty="0"/>
          </a:p>
        </p:txBody>
      </p:sp>
      <p:sp>
        <p:nvSpPr>
          <p:cNvPr id="17" name="Text 14"/>
          <p:cNvSpPr/>
          <p:nvPr/>
        </p:nvSpPr>
        <p:spPr>
          <a:xfrm>
            <a:off x="292608" y="4370832"/>
            <a:ext cx="58521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6007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07  </a:t>
            </a:r>
            <a:r>
              <a:rPr lang="en-US" sz="13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부록 (근거 자료 / 링크)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292608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Shape 16"/>
          <p:cNvSpPr/>
          <p:nvPr/>
        </p:nvSpPr>
        <p:spPr>
          <a:xfrm>
            <a:off x="292608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0" name="Text 17"/>
          <p:cNvSpPr/>
          <p:nvPr/>
        </p:nvSpPr>
        <p:spPr>
          <a:xfrm>
            <a:off x="438912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W24_무선실적_KPI_v2.xlsx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438912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순증 / ARPU / 해지율 일자별</a:t>
            </a:r>
            <a:endParaRPr lang="en-US" sz="880" dirty="0"/>
          </a:p>
        </p:txBody>
      </p:sp>
      <p:sp>
        <p:nvSpPr>
          <p:cNvPr id="22" name="Shape 19"/>
          <p:cNvSpPr/>
          <p:nvPr/>
        </p:nvSpPr>
        <p:spPr>
          <a:xfrm>
            <a:off x="3200400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3" name="Shape 20"/>
          <p:cNvSpPr/>
          <p:nvPr/>
        </p:nvSpPr>
        <p:spPr>
          <a:xfrm>
            <a:off x="3200400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4" name="Text 21"/>
          <p:cNvSpPr/>
          <p:nvPr/>
        </p:nvSpPr>
        <p:spPr>
          <a:xfrm>
            <a:off x="3346704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번호이동 경쟁동향 6월.pptx</a:t>
            </a:r>
            <a:endParaRPr lang="en-US" sz="1000" dirty="0"/>
          </a:p>
        </p:txBody>
      </p:sp>
      <p:sp>
        <p:nvSpPr>
          <p:cNvPr id="25" name="Text 22"/>
          <p:cNvSpPr/>
          <p:nvPr/>
        </p:nvSpPr>
        <p:spPr>
          <a:xfrm>
            <a:off x="3346704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경쟁사 지원금·전환지원금</a:t>
            </a:r>
            <a:endParaRPr lang="en-US" sz="880" dirty="0"/>
          </a:p>
        </p:txBody>
      </p:sp>
      <p:sp>
        <p:nvSpPr>
          <p:cNvPr id="26" name="Shape 23"/>
          <p:cNvSpPr/>
          <p:nvPr/>
        </p:nvSpPr>
        <p:spPr>
          <a:xfrm>
            <a:off x="6108192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7" name="Shape 24"/>
          <p:cNvSpPr/>
          <p:nvPr/>
        </p:nvSpPr>
        <p:spPr>
          <a:xfrm>
            <a:off x="6108192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28" name="Text 25"/>
          <p:cNvSpPr/>
          <p:nvPr/>
        </p:nvSpPr>
        <p:spPr>
          <a:xfrm>
            <a:off x="6254496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MVNO 이탈분석 대시보드</a:t>
            </a:r>
            <a:endParaRPr lang="en-US" sz="1000" dirty="0"/>
          </a:p>
        </p:txBody>
      </p:sp>
      <p:sp>
        <p:nvSpPr>
          <p:cNvPr id="29" name="Text 26"/>
          <p:cNvSpPr/>
          <p:nvPr/>
        </p:nvSpPr>
        <p:spPr>
          <a:xfrm>
            <a:off x="6254496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연령·요금구간별 이탈</a:t>
            </a:r>
            <a:endParaRPr lang="en-US" sz="880" dirty="0"/>
          </a:p>
        </p:txBody>
      </p:sp>
      <p:sp>
        <p:nvSpPr>
          <p:cNvPr id="30" name="Shape 27"/>
          <p:cNvSpPr/>
          <p:nvPr/>
        </p:nvSpPr>
        <p:spPr>
          <a:xfrm>
            <a:off x="9015984" y="4754880"/>
            <a:ext cx="2743200" cy="1280160"/>
          </a:xfrm>
          <a:prstGeom prst="rect">
            <a:avLst/>
          </a:prstGeom>
          <a:solidFill>
            <a:srgbClr val="FFFFFF"/>
          </a:solidFill>
          <a:ln w="9525">
            <a:solidFill>
              <a:srgbClr val="E2E5EA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31" name="Shape 28"/>
          <p:cNvSpPr/>
          <p:nvPr/>
        </p:nvSpPr>
        <p:spPr>
          <a:xfrm>
            <a:off x="9015984" y="4754880"/>
            <a:ext cx="2743200" cy="45720"/>
          </a:xfrm>
          <a:prstGeom prst="rect">
            <a:avLst/>
          </a:prstGeom>
          <a:solidFill>
            <a:srgbClr val="E6007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2" name="Text 29"/>
          <p:cNvSpPr/>
          <p:nvPr/>
        </p:nvSpPr>
        <p:spPr>
          <a:xfrm>
            <a:off x="9162288" y="4901184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1A1D2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리텐션 ROI 시뮬 v3.xlsx</a:t>
            </a:r>
            <a:endParaRPr lang="en-US" sz="1000" dirty="0"/>
          </a:p>
        </p:txBody>
      </p:sp>
      <p:sp>
        <p:nvSpPr>
          <p:cNvPr id="33" name="Text 30"/>
          <p:cNvSpPr/>
          <p:nvPr/>
        </p:nvSpPr>
        <p:spPr>
          <a:xfrm>
            <a:off x="9162288" y="5632704"/>
            <a:ext cx="24688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방어단가·LTV 시뮬레이션</a:t>
            </a:r>
            <a:endParaRPr lang="en-US" sz="880" dirty="0"/>
          </a:p>
        </p:txBody>
      </p:sp>
      <p:sp>
        <p:nvSpPr>
          <p:cNvPr id="34" name="Shape 31"/>
          <p:cNvSpPr/>
          <p:nvPr/>
        </p:nvSpPr>
        <p:spPr>
          <a:xfrm>
            <a:off x="0" y="6547104"/>
            <a:ext cx="12191695" cy="310896"/>
          </a:xfrm>
          <a:prstGeom prst="rect">
            <a:avLst/>
          </a:prstGeom>
          <a:solidFill>
            <a:srgbClr val="EAEBEF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35" name="Text 32"/>
          <p:cNvSpPr/>
          <p:nvPr/>
        </p:nvSpPr>
        <p:spPr>
          <a:xfrm>
            <a:off x="292608" y="6547104"/>
            <a:ext cx="116128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8A93A2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Confidential — 사내 한정     |   작성: 경영기획담당 김서연 책임   |   문의: planning@lguplus.co.kr</a:t>
            </a: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1094</Words>
  <Application>Microsoft Office PowerPoint</Application>
  <PresentationFormat>와이드스크린</PresentationFormat>
  <Paragraphs>116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7" baseType="lpstr">
      <vt:lpstr>맑은 고딕</vt:lpstr>
      <vt:lpstr>Arial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LGU+ 무선 가입자·ARPU 주간 실적</dc:title>
  <dc:subject>PptxGenJS Presentation</dc:subject>
  <dc:creator>경영기획</dc:creator>
  <cp:lastModifiedBy>Chiwon Choi</cp:lastModifiedBy>
  <cp:revision>1</cp:revision>
  <dcterms:created xsi:type="dcterms:W3CDTF">2026-06-19T10:25:18Z</dcterms:created>
  <dcterms:modified xsi:type="dcterms:W3CDTF">2026-06-19T15:02:06Z</dcterms:modified>
</cp:coreProperties>
</file>