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9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구성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E6007E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4961-4DAA-B346-606B1421DA86}"/>
              </c:ext>
            </c:extLst>
          </c:dPt>
          <c:dPt>
            <c:idx val="1"/>
            <c:bubble3D val="0"/>
            <c:spPr>
              <a:solidFill>
                <a:srgbClr val="C0186E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4961-4DAA-B346-606B1421DA86}"/>
              </c:ext>
            </c:extLst>
          </c:dPt>
          <c:dPt>
            <c:idx val="2"/>
            <c:bubble3D val="0"/>
            <c:spPr>
              <a:solidFill>
                <a:srgbClr val="8A1A5C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4961-4DAA-B346-606B1421DA86}"/>
              </c:ext>
            </c:extLst>
          </c:dPt>
          <c:dPt>
            <c:idx val="3"/>
            <c:bubble3D val="0"/>
            <c:spPr>
              <a:solidFill>
                <a:srgbClr val="F06FB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4961-4DAA-B346-606B1421DA86}"/>
              </c:ext>
            </c:extLst>
          </c:dPt>
          <c:dPt>
            <c:idx val="4"/>
            <c:bubble3D val="0"/>
            <c:spPr>
              <a:solidFill>
                <a:srgbClr val="C9CDD6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4961-4DAA-B346-606B1421DA86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900" b="0" i="0" u="none" strike="noStrike">
                      <a:solidFill>
                        <a:srgbClr val="FFFFFF"/>
                      </a:solidFill>
                      <a:latin typeface="맑은 고딕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961-4DAA-B346-606B1421DA86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900" b="0" i="0" u="none" strike="noStrike">
                      <a:solidFill>
                        <a:srgbClr val="FFFFFF"/>
                      </a:solidFill>
                      <a:latin typeface="맑은 고딕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961-4DAA-B346-606B1421DA86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900" b="0" i="0" u="none" strike="noStrike">
                      <a:solidFill>
                        <a:srgbClr val="FFFFFF"/>
                      </a:solidFill>
                      <a:latin typeface="맑은 고딕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961-4DAA-B346-606B1421DA86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900" b="0" i="0" u="none" strike="noStrike">
                      <a:solidFill>
                        <a:srgbClr val="FFFFFF"/>
                      </a:solidFill>
                      <a:latin typeface="맑은 고딕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961-4DAA-B346-606B1421DA86}"/>
                </c:ext>
              </c:extLst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900" b="0" i="0" u="none" strike="noStrike">
                      <a:solidFill>
                        <a:srgbClr val="FFFFFF"/>
                      </a:solidFill>
                      <a:latin typeface="맑은 고딕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961-4DAA-B346-606B1421DA8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ko-K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B2B 솔루션</c:v>
                </c:pt>
                <c:pt idx="1">
                  <c:v>AICC</c:v>
                </c:pt>
                <c:pt idx="2">
                  <c:v>IDC/클라우드</c:v>
                </c:pt>
                <c:pt idx="3">
                  <c:v>콘텐츠/구독</c:v>
                </c:pt>
                <c:pt idx="4">
                  <c:v>기타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34</c:v>
                </c:pt>
                <c:pt idx="1">
                  <c:v>24</c:v>
                </c:pt>
                <c:pt idx="2">
                  <c:v>21</c:v>
                </c:pt>
                <c:pt idx="3">
                  <c:v>14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961-4DAA-B346-606B1421DA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8"/>
      </c:doughnutChart>
      <c:spPr>
        <a:noFill/>
        <a:ln>
          <a:noFill/>
        </a:ln>
        <a:effectLst/>
      </c:spPr>
    </c:plotArea>
    <c:legend>
      <c:legendPos val="r"/>
      <c:overlay val="0"/>
      <c:txPr>
        <a:bodyPr/>
        <a:lstStyle/>
        <a:p>
          <a:pPr>
            <a:defRPr sz="900">
              <a:solidFill>
                <a:srgbClr val="1A1D24"/>
              </a:solidFill>
              <a:latin typeface="맑은 고딕"/>
              <a:cs typeface="맑은 고딕"/>
            </a:defRPr>
          </a:pPr>
          <a:endParaRPr lang="en-US"/>
        </a:p>
      </c:txPr>
    </c:legend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95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AI·신사업부문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신사업기획팀   |   1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 &amp; 신사업 핵심 지표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금주(W24) AI·B2B·플랫폼 신사업 성과 요약 및 임원 의사결정 요청 사항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01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 (핵심 3줄)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02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신사업 KPI (WoW)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01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92608" y="1865376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3" name="Shape 11"/>
          <p:cNvSpPr/>
          <p:nvPr/>
        </p:nvSpPr>
        <p:spPr>
          <a:xfrm>
            <a:off x="438912" y="2011680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12"/>
          <p:cNvSpPr/>
          <p:nvPr/>
        </p:nvSpPr>
        <p:spPr>
          <a:xfrm>
            <a:off x="438912" y="2011680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859536" y="1993392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AICC·B2B 수주 호조 — 신사업 매출 성장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475488" y="2377440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주간 신사업 매출 318억원(WoW +4.2%), AICC(AI컨택센터)·기업회선 신규 수주 확대 견인. 분기 신사업 매출 목표 대비 진척 73%로 상회.</a:t>
            </a:r>
            <a:endParaRPr lang="en-US" sz="980" dirty="0"/>
          </a:p>
        </p:txBody>
      </p:sp>
      <p:sp>
        <p:nvSpPr>
          <p:cNvPr id="17" name="Shape 15"/>
          <p:cNvSpPr/>
          <p:nvPr/>
        </p:nvSpPr>
        <p:spPr>
          <a:xfrm>
            <a:off x="292608" y="3273552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8" name="Shape 16"/>
          <p:cNvSpPr/>
          <p:nvPr/>
        </p:nvSpPr>
        <p:spPr>
          <a:xfrm>
            <a:off x="438912" y="3419856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9" name="Text 17"/>
          <p:cNvSpPr/>
          <p:nvPr/>
        </p:nvSpPr>
        <p:spPr>
          <a:xfrm>
            <a:off x="438912" y="3419856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2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859536" y="3401568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자체 AI '익시' 사용자 확대 — 플랫폼 성장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475488" y="3785616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자체 생성형 AI 익시(ixi) 월간 사용자 412만(WoW +5.8%), 통화비서·번역 기능 이용 급증. 구독·광고 수익화 모델 베타 전환 준비 중.</a:t>
            </a:r>
            <a:endParaRPr lang="en-US" sz="980" dirty="0"/>
          </a:p>
        </p:txBody>
      </p:sp>
      <p:sp>
        <p:nvSpPr>
          <p:cNvPr id="22" name="Shape 20"/>
          <p:cNvSpPr/>
          <p:nvPr/>
        </p:nvSpPr>
        <p:spPr>
          <a:xfrm>
            <a:off x="292608" y="4681728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3" name="Shape 21"/>
          <p:cNvSpPr/>
          <p:nvPr/>
        </p:nvSpPr>
        <p:spPr>
          <a:xfrm>
            <a:off x="438912" y="4828032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4" name="Text 22"/>
          <p:cNvSpPr/>
          <p:nvPr/>
        </p:nvSpPr>
        <p:spPr>
          <a:xfrm>
            <a:off x="438912" y="48280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3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859536" y="4809744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AI 운영비(GPU) 급증 — 수익성 압박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475488" y="5193792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생성형 AI 추론 트래픽 증가로 GPU 클라우드 비용 WoW +14%, 신사업 영업이익률 8.1%로 둔화. 인프라 비용 구조 최적화 의사결정 필요.</a:t>
            </a:r>
            <a:endParaRPr lang="en-US" sz="980" dirty="0"/>
          </a:p>
        </p:txBody>
      </p:sp>
      <p:sp>
        <p:nvSpPr>
          <p:cNvPr id="27" name="Text 25"/>
          <p:cNvSpPr/>
          <p:nvPr/>
        </p:nvSpPr>
        <p:spPr>
          <a:xfrm>
            <a:off x="6199632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02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신사업 KPI (전주 대비)</a:t>
            </a:r>
            <a:endParaRPr lang="en-US" sz="1300" dirty="0"/>
          </a:p>
        </p:txBody>
      </p:sp>
      <p:sp>
        <p:nvSpPr>
          <p:cNvPr id="28" name="Shape 26"/>
          <p:cNvSpPr/>
          <p:nvPr/>
        </p:nvSpPr>
        <p:spPr>
          <a:xfrm>
            <a:off x="6199632" y="186537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9" name="Shape 27"/>
          <p:cNvSpPr/>
          <p:nvPr/>
        </p:nvSpPr>
        <p:spPr>
          <a:xfrm>
            <a:off x="6199632" y="186537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0" name="Text 28"/>
          <p:cNvSpPr/>
          <p:nvPr/>
        </p:nvSpPr>
        <p:spPr>
          <a:xfrm>
            <a:off x="6364224" y="195681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신사업 주간 매출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6345936" y="216712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318 억</a:t>
            </a:r>
            <a:endParaRPr lang="en-US" sz="2500" dirty="0"/>
          </a:p>
        </p:txBody>
      </p:sp>
      <p:sp>
        <p:nvSpPr>
          <p:cNvPr id="32" name="Text 30"/>
          <p:cNvSpPr/>
          <p:nvPr/>
        </p:nvSpPr>
        <p:spPr>
          <a:xfrm>
            <a:off x="6364224" y="264261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+4.2% WoW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AICC·B2B 견인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9098280" y="186537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4" name="Shape 32"/>
          <p:cNvSpPr/>
          <p:nvPr/>
        </p:nvSpPr>
        <p:spPr>
          <a:xfrm>
            <a:off x="9098280" y="186537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33"/>
          <p:cNvSpPr/>
          <p:nvPr/>
        </p:nvSpPr>
        <p:spPr>
          <a:xfrm>
            <a:off x="9262872" y="195681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B2B 수주잔고</a:t>
            </a:r>
            <a:endParaRPr lang="en-US" sz="950" dirty="0"/>
          </a:p>
        </p:txBody>
      </p:sp>
      <p:sp>
        <p:nvSpPr>
          <p:cNvPr id="36" name="Text 34"/>
          <p:cNvSpPr/>
          <p:nvPr/>
        </p:nvSpPr>
        <p:spPr>
          <a:xfrm>
            <a:off x="9244584" y="216712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1.42 조</a:t>
            </a:r>
            <a:endParaRPr lang="en-US" sz="2500" dirty="0"/>
          </a:p>
        </p:txBody>
      </p:sp>
      <p:sp>
        <p:nvSpPr>
          <p:cNvPr id="37" name="Text 35"/>
          <p:cNvSpPr/>
          <p:nvPr/>
        </p:nvSpPr>
        <p:spPr>
          <a:xfrm>
            <a:off x="9262872" y="264261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+3.5%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기업회선·솔루션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6199632" y="305409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9" name="Shape 37"/>
          <p:cNvSpPr/>
          <p:nvPr/>
        </p:nvSpPr>
        <p:spPr>
          <a:xfrm>
            <a:off x="6199632" y="305409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0" name="Text 38"/>
          <p:cNvSpPr/>
          <p:nvPr/>
        </p:nvSpPr>
        <p:spPr>
          <a:xfrm>
            <a:off x="6364224" y="314553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AICC 도입 고객사</a:t>
            </a:r>
            <a:endParaRPr lang="en-US" sz="950" dirty="0"/>
          </a:p>
        </p:txBody>
      </p:sp>
      <p:sp>
        <p:nvSpPr>
          <p:cNvPr id="41" name="Text 39"/>
          <p:cNvSpPr/>
          <p:nvPr/>
        </p:nvSpPr>
        <p:spPr>
          <a:xfrm>
            <a:off x="6345936" y="335584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186 사</a:t>
            </a:r>
            <a:endParaRPr lang="en-US" sz="2500" dirty="0"/>
          </a:p>
        </p:txBody>
      </p:sp>
      <p:sp>
        <p:nvSpPr>
          <p:cNvPr id="42" name="Text 40"/>
          <p:cNvSpPr/>
          <p:nvPr/>
        </p:nvSpPr>
        <p:spPr>
          <a:xfrm>
            <a:off x="6364224" y="383133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+12사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분기 누적</a:t>
            </a:r>
            <a:endParaRPr lang="en-US" sz="850" dirty="0"/>
          </a:p>
        </p:txBody>
      </p:sp>
      <p:sp>
        <p:nvSpPr>
          <p:cNvPr id="43" name="Shape 41"/>
          <p:cNvSpPr/>
          <p:nvPr/>
        </p:nvSpPr>
        <p:spPr>
          <a:xfrm>
            <a:off x="9098280" y="305409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4" name="Shape 42"/>
          <p:cNvSpPr/>
          <p:nvPr/>
        </p:nvSpPr>
        <p:spPr>
          <a:xfrm>
            <a:off x="9098280" y="305409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5" name="Text 43"/>
          <p:cNvSpPr/>
          <p:nvPr/>
        </p:nvSpPr>
        <p:spPr>
          <a:xfrm>
            <a:off x="9262872" y="314553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익시(ixi) MAU</a:t>
            </a:r>
            <a:endParaRPr lang="en-US" sz="950" dirty="0"/>
          </a:p>
        </p:txBody>
      </p:sp>
      <p:sp>
        <p:nvSpPr>
          <p:cNvPr id="46" name="Text 44"/>
          <p:cNvSpPr/>
          <p:nvPr/>
        </p:nvSpPr>
        <p:spPr>
          <a:xfrm>
            <a:off x="9244584" y="335584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412 만</a:t>
            </a:r>
            <a:endParaRPr lang="en-US" sz="2500" dirty="0"/>
          </a:p>
        </p:txBody>
      </p:sp>
      <p:sp>
        <p:nvSpPr>
          <p:cNvPr id="47" name="Text 45"/>
          <p:cNvSpPr/>
          <p:nvPr/>
        </p:nvSpPr>
        <p:spPr>
          <a:xfrm>
            <a:off x="9262872" y="383133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+5.8%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통화비서 급증</a:t>
            </a:r>
            <a:endParaRPr lang="en-US" sz="850" dirty="0"/>
          </a:p>
        </p:txBody>
      </p:sp>
      <p:sp>
        <p:nvSpPr>
          <p:cNvPr id="48" name="Shape 46"/>
          <p:cNvSpPr/>
          <p:nvPr/>
        </p:nvSpPr>
        <p:spPr>
          <a:xfrm>
            <a:off x="6199632" y="424281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9" name="Shape 47"/>
          <p:cNvSpPr/>
          <p:nvPr/>
        </p:nvSpPr>
        <p:spPr>
          <a:xfrm>
            <a:off x="6199632" y="424281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0" name="Text 48"/>
          <p:cNvSpPr/>
          <p:nvPr/>
        </p:nvSpPr>
        <p:spPr>
          <a:xfrm>
            <a:off x="6364224" y="433425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IDC 상면 가동률</a:t>
            </a:r>
            <a:endParaRPr lang="en-US" sz="950" dirty="0"/>
          </a:p>
        </p:txBody>
      </p:sp>
      <p:sp>
        <p:nvSpPr>
          <p:cNvPr id="51" name="Text 49"/>
          <p:cNvSpPr/>
          <p:nvPr/>
        </p:nvSpPr>
        <p:spPr>
          <a:xfrm>
            <a:off x="6345936" y="454456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87.4 %</a:t>
            </a:r>
            <a:endParaRPr lang="en-US" sz="2500" dirty="0"/>
          </a:p>
        </p:txBody>
      </p:sp>
      <p:sp>
        <p:nvSpPr>
          <p:cNvPr id="52" name="Text 50"/>
          <p:cNvSpPr/>
          <p:nvPr/>
        </p:nvSpPr>
        <p:spPr>
          <a:xfrm>
            <a:off x="6364224" y="502005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+1.2%p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AI 수요 증가</a:t>
            </a:r>
            <a:endParaRPr lang="en-US" sz="850" dirty="0"/>
          </a:p>
        </p:txBody>
      </p:sp>
      <p:sp>
        <p:nvSpPr>
          <p:cNvPr id="53" name="Shape 51"/>
          <p:cNvSpPr/>
          <p:nvPr/>
        </p:nvSpPr>
        <p:spPr>
          <a:xfrm>
            <a:off x="9098280" y="424281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4" name="Shape 52"/>
          <p:cNvSpPr/>
          <p:nvPr/>
        </p:nvSpPr>
        <p:spPr>
          <a:xfrm>
            <a:off x="9098280" y="424281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5" name="Text 53"/>
          <p:cNvSpPr/>
          <p:nvPr/>
        </p:nvSpPr>
        <p:spPr>
          <a:xfrm>
            <a:off x="9262872" y="433425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신사업 영업이익률</a:t>
            </a:r>
            <a:endParaRPr lang="en-US" sz="950" dirty="0"/>
          </a:p>
        </p:txBody>
      </p:sp>
      <p:sp>
        <p:nvSpPr>
          <p:cNvPr id="56" name="Text 54"/>
          <p:cNvSpPr/>
          <p:nvPr/>
        </p:nvSpPr>
        <p:spPr>
          <a:xfrm>
            <a:off x="9244584" y="454456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8.1 %</a:t>
            </a:r>
            <a:endParaRPr lang="en-US" sz="2500" dirty="0"/>
          </a:p>
        </p:txBody>
      </p:sp>
      <p:sp>
        <p:nvSpPr>
          <p:cNvPr id="57" name="Text 55"/>
          <p:cNvSpPr/>
          <p:nvPr/>
        </p:nvSpPr>
        <p:spPr>
          <a:xfrm>
            <a:off x="9262872" y="502005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▼ −0.6%p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GPU 비용 증가</a:t>
            </a:r>
            <a:endParaRPr lang="en-US" sz="850" dirty="0"/>
          </a:p>
        </p:txBody>
      </p:sp>
      <p:sp>
        <p:nvSpPr>
          <p:cNvPr id="58" name="Text 56"/>
          <p:cNvSpPr/>
          <p:nvPr/>
        </p:nvSpPr>
        <p:spPr>
          <a:xfrm>
            <a:off x="6199632" y="5541264"/>
            <a:ext cx="5687568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635" tIns="635" rIns="635" bIns="635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코멘트   </a:t>
            </a: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매출·사용자 성장은 견고하나 AI 인프라 비용 급증이 수익성 리스크 → GPU 비용 구조 최적화 의사결정 우선.</a:t>
            </a:r>
            <a:endParaRPr lang="en-US" sz="950" dirty="0"/>
          </a:p>
        </p:txBody>
      </p:sp>
      <p:sp>
        <p:nvSpPr>
          <p:cNvPr id="59" name="Text 57"/>
          <p:cNvSpPr/>
          <p:nvPr/>
        </p:nvSpPr>
        <p:spPr>
          <a:xfrm>
            <a:off x="292608" y="6053328"/>
            <a:ext cx="11612880" cy="420624"/>
          </a:xfrm>
          <a:prstGeom prst="rect">
            <a:avLst/>
          </a:prstGeom>
          <a:solidFill>
            <a:srgbClr val="EFE6EE"/>
          </a:solidFill>
          <a:ln w="9525">
            <a:solidFill>
              <a:srgbClr val="E6007E"/>
            </a:solidFill>
          </a:ln>
        </p:spPr>
        <p:txBody>
          <a:bodyPr wrap="square" lIns="762" tIns="762" rIns="762" bIns="762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결론   </a:t>
            </a:r>
            <a:r>
              <a:rPr lang="en-US" sz="100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신사업 성장세 유효. 수익성 방어를 위한 AI 인프라(GPU) 구매·전용화 투자(160억원) 승인 + 익시 수익화 모델 출시 시점 결정을 금주 내 요청.</a:t>
            </a:r>
            <a:endParaRPr lang="en-US" sz="1000" dirty="0"/>
          </a:p>
        </p:txBody>
      </p:sp>
      <p:sp>
        <p:nvSpPr>
          <p:cNvPr id="60" name="Shape 58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1" name="Text 59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신사업기획팀 최유진 책임   |   문의: aibiz@lguplus.co.kr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AI·신사업부문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신사업기획팀   |   2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Top 3 이슈 · 원인 · 영향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금주 핵심 리스크 3건과 관리 우선순위 정리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03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Top 3 이슈 &amp; 원인 / 영향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8"/>
          <p:cNvSpPr/>
          <p:nvPr/>
        </p:nvSpPr>
        <p:spPr>
          <a:xfrm>
            <a:off x="292608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9"/>
          <p:cNvSpPr/>
          <p:nvPr/>
        </p:nvSpPr>
        <p:spPr>
          <a:xfrm>
            <a:off x="292608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Text 10"/>
          <p:cNvSpPr/>
          <p:nvPr/>
        </p:nvSpPr>
        <p:spPr>
          <a:xfrm>
            <a:off x="457200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01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3081528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C0392B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12"/>
          <p:cNvSpPr/>
          <p:nvPr/>
        </p:nvSpPr>
        <p:spPr>
          <a:xfrm>
            <a:off x="3081528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HIGH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457200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AI 운영비(GPU) 급증 — 신사업 수익성 악화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57200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7" name="Text 15"/>
          <p:cNvSpPr/>
          <p:nvPr/>
        </p:nvSpPr>
        <p:spPr>
          <a:xfrm>
            <a:off x="457200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익시 사용자·AICC 추론 트래픽 동반 급증으로 외부 GPU 클라우드 사용량 WoW +14%, 온디맨드 단가 부담으로 변동비 통제 한계.</a:t>
            </a:r>
            <a:endParaRPr lang="en-US" sz="980" dirty="0"/>
          </a:p>
        </p:txBody>
      </p:sp>
      <p:sp>
        <p:nvSpPr>
          <p:cNvPr id="18" name="Text 16"/>
          <p:cNvSpPr/>
          <p:nvPr/>
        </p:nvSpPr>
        <p:spPr>
          <a:xfrm>
            <a:off x="457200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신사업 영업이익률 8.7%→8.1% 둔화, 트래픽 추세 지속 시 분기 인프라 비용 +90억 초과, 수익화 전 마진 잠식 우려.</a:t>
            </a:r>
            <a:endParaRPr lang="en-US" sz="980" dirty="0"/>
          </a:p>
        </p:txBody>
      </p:sp>
      <p:sp>
        <p:nvSpPr>
          <p:cNvPr id="19" name="Shape 17"/>
          <p:cNvSpPr/>
          <p:nvPr/>
        </p:nvSpPr>
        <p:spPr>
          <a:xfrm>
            <a:off x="4261104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0" name="Shape 18"/>
          <p:cNvSpPr/>
          <p:nvPr/>
        </p:nvSpPr>
        <p:spPr>
          <a:xfrm>
            <a:off x="4261104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1" name="Text 19"/>
          <p:cNvSpPr/>
          <p:nvPr/>
        </p:nvSpPr>
        <p:spPr>
          <a:xfrm>
            <a:off x="4425696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02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7050024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D68910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3" name="Text 21"/>
          <p:cNvSpPr/>
          <p:nvPr/>
        </p:nvSpPr>
        <p:spPr>
          <a:xfrm>
            <a:off x="7050024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MED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4425696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B2B 대형 수주 경쟁 심화 — 마진 압박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4425696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6" name="Text 24"/>
          <p:cNvSpPr/>
          <p:nvPr/>
        </p:nvSpPr>
        <p:spPr>
          <a:xfrm>
            <a:off x="4425696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공공·금융 클라우드/AICC 대형 사업 경쟁사 저가 입찰 가속, 일부 전략 사업 가격 경쟁으로 제안 마진 가이드 하회 압력.</a:t>
            </a:r>
            <a:endParaRPr lang="en-US" sz="980" dirty="0"/>
          </a:p>
        </p:txBody>
      </p:sp>
      <p:sp>
        <p:nvSpPr>
          <p:cNvPr id="27" name="Text 25"/>
          <p:cNvSpPr/>
          <p:nvPr/>
        </p:nvSpPr>
        <p:spPr>
          <a:xfrm>
            <a:off x="4425696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수주잔고는 증가하나 평균 수주 마진 −1.4%p, 저가 수주 누적 시 중장기 B2B 사업 수익성 구조 약화 가능.</a:t>
            </a:r>
            <a:endParaRPr lang="en-US" sz="980" dirty="0"/>
          </a:p>
        </p:txBody>
      </p:sp>
      <p:sp>
        <p:nvSpPr>
          <p:cNvPr id="28" name="Shape 26"/>
          <p:cNvSpPr/>
          <p:nvPr/>
        </p:nvSpPr>
        <p:spPr>
          <a:xfrm>
            <a:off x="8229600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9" name="Shape 27"/>
          <p:cNvSpPr/>
          <p:nvPr/>
        </p:nvSpPr>
        <p:spPr>
          <a:xfrm>
            <a:off x="8229600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0" name="Text 28"/>
          <p:cNvSpPr/>
          <p:nvPr/>
        </p:nvSpPr>
        <p:spPr>
          <a:xfrm>
            <a:off x="8394192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03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11018520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D68910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2" name="Text 30"/>
          <p:cNvSpPr/>
          <p:nvPr/>
        </p:nvSpPr>
        <p:spPr>
          <a:xfrm>
            <a:off x="11018520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MED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8394192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AI·클라우드 핵심 인력 확보 지연</a:t>
            </a:r>
            <a:endParaRPr lang="en-US" sz="1200" dirty="0"/>
          </a:p>
        </p:txBody>
      </p:sp>
      <p:sp>
        <p:nvSpPr>
          <p:cNvPr id="34" name="Shape 32"/>
          <p:cNvSpPr/>
          <p:nvPr/>
        </p:nvSpPr>
        <p:spPr>
          <a:xfrm>
            <a:off x="8394192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33"/>
          <p:cNvSpPr/>
          <p:nvPr/>
        </p:nvSpPr>
        <p:spPr>
          <a:xfrm>
            <a:off x="8394192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생성형 AI·MLOps·클라우드 아키텍트 채용 경쟁 심화로 핵심 포지션 12석 충원 지연, 외부 영입 처우 경쟁 격화.</a:t>
            </a:r>
            <a:endParaRPr lang="en-US" sz="980" dirty="0"/>
          </a:p>
        </p:txBody>
      </p:sp>
      <p:sp>
        <p:nvSpPr>
          <p:cNvPr id="36" name="Text 34"/>
          <p:cNvSpPr/>
          <p:nvPr/>
        </p:nvSpPr>
        <p:spPr>
          <a:xfrm>
            <a:off x="8394192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익시 고도화·B2B 솔루션 개발 로드맵 일부 순연, 외주 의존 확대 시 비용 증가 및 핵심역량 내재화 지연.</a:t>
            </a:r>
            <a:endParaRPr lang="en-US" sz="980" dirty="0"/>
          </a:p>
        </p:txBody>
      </p:sp>
      <p:sp>
        <p:nvSpPr>
          <p:cNvPr id="37" name="Shape 35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8" name="Text 36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신사업기획팀 최유진 책임   |   문의: aibiz@lguplus.co.kr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AI·신사업부문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신사업기획팀   |   3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· 의사결정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추진 현황 정리와 임원 결정 요청 사항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04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&amp; 리스크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의사결정 필요사항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04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&amp; 리스크</a:t>
            </a:r>
            <a:endParaRPr lang="en-US" sz="1300" dirty="0"/>
          </a:p>
        </p:txBody>
      </p:sp>
      <p:graphicFrame>
        <p:nvGraphicFramePr>
          <p:cNvPr id="1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92608" y="1865376"/>
          <a:ext cx="11612880" cy="91440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5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31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89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이슈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대응 현황 / 진척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리스크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323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01 GPU 비용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추론 모델 경량화·캐싱 최적화 적용, 자체 IDC GPU 전용화 투자 검토(진척 40%)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최적화 효과 지연 시 분기 인프라 비용 +90억 초과, 마진 추가 하락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323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02 B2B 마진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수주 마진 가이드라인 재정비, 고마진 솔루션·구독형 전환 우선 영업(진척 50%)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저가 입찰 지속 시 전략 사업 이탈 또는 마진 추가 −1%p 가능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323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03 인력 확보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AI 핵심직군 별도 처우체계·채용 TF 가동, 사내 리스킬링 병행(진척 35%)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충원 지연 장기화 시 개발 로드맵 순연, 외주 비용 증가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Text 10"/>
          <p:cNvSpPr/>
          <p:nvPr/>
        </p:nvSpPr>
        <p:spPr>
          <a:xfrm>
            <a:off x="292608" y="4370832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의사결정 필요사항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292608" y="4736592"/>
            <a:ext cx="5715000" cy="162763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5" name="Shape 12"/>
          <p:cNvSpPr/>
          <p:nvPr/>
        </p:nvSpPr>
        <p:spPr>
          <a:xfrm>
            <a:off x="292608" y="4736592"/>
            <a:ext cx="64008" cy="162763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6" name="Shape 13"/>
          <p:cNvSpPr/>
          <p:nvPr/>
        </p:nvSpPr>
        <p:spPr>
          <a:xfrm>
            <a:off x="4928616" y="4864608"/>
            <a:ext cx="914400" cy="274320"/>
          </a:xfrm>
          <a:prstGeom prst="roundRect">
            <a:avLst>
              <a:gd name="adj" fmla="val 13333"/>
            </a:avLst>
          </a:prstGeom>
          <a:solidFill>
            <a:srgbClr val="F0E3EC"/>
          </a:solidFill>
          <a:ln w="9525">
            <a:solidFill>
              <a:srgbClr val="E6007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7" name="Text 14"/>
          <p:cNvSpPr/>
          <p:nvPr/>
        </p:nvSpPr>
        <p:spPr>
          <a:xfrm>
            <a:off x="4928616" y="4864608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8A1A5C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결재</a:t>
            </a:r>
            <a:endParaRPr lang="en-US" sz="850" dirty="0"/>
          </a:p>
        </p:txBody>
      </p:sp>
      <p:sp>
        <p:nvSpPr>
          <p:cNvPr id="18" name="Text 15"/>
          <p:cNvSpPr/>
          <p:nvPr/>
        </p:nvSpPr>
        <p:spPr>
          <a:xfrm>
            <a:off x="475488" y="4864608"/>
            <a:ext cx="4434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AI 인프라(GPU) 전용화 투자 (160억원)</a:t>
            </a:r>
            <a:endParaRPr lang="en-US" sz="1150" dirty="0"/>
          </a:p>
        </p:txBody>
      </p:sp>
      <p:sp>
        <p:nvSpPr>
          <p:cNvPr id="19" name="Text 16"/>
          <p:cNvSpPr/>
          <p:nvPr/>
        </p:nvSpPr>
        <p:spPr>
          <a:xfrm>
            <a:off x="475488" y="5193792"/>
            <a:ext cx="5349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용도: 자체 IDC 전용 GPU 서버 증설로 외부 클라우드 의존 축소 · 효과: 추론 단가 약 35% 절감, 영업이익률 8.1%→9.2% 회복 · 요청: AI기술담당 / 윤상우 상무</a:t>
            </a:r>
            <a:endParaRPr lang="en-US" sz="950" dirty="0"/>
          </a:p>
        </p:txBody>
      </p:sp>
      <p:sp>
        <p:nvSpPr>
          <p:cNvPr id="20" name="Text 17"/>
          <p:cNvSpPr/>
          <p:nvPr/>
        </p:nvSpPr>
        <p:spPr>
          <a:xfrm>
            <a:off x="475488" y="6071616"/>
            <a:ext cx="53492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결재 기한 2026.06.20 (토)</a:t>
            </a:r>
            <a:endParaRPr lang="en-US" sz="880" dirty="0"/>
          </a:p>
        </p:txBody>
      </p:sp>
      <p:sp>
        <p:nvSpPr>
          <p:cNvPr id="21" name="Shape 18"/>
          <p:cNvSpPr/>
          <p:nvPr/>
        </p:nvSpPr>
        <p:spPr>
          <a:xfrm>
            <a:off x="6199632" y="4736592"/>
            <a:ext cx="5715000" cy="162763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2" name="Shape 19"/>
          <p:cNvSpPr/>
          <p:nvPr/>
        </p:nvSpPr>
        <p:spPr>
          <a:xfrm>
            <a:off x="6199632" y="4736592"/>
            <a:ext cx="64008" cy="162763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3" name="Shape 20"/>
          <p:cNvSpPr/>
          <p:nvPr/>
        </p:nvSpPr>
        <p:spPr>
          <a:xfrm>
            <a:off x="10835640" y="4864608"/>
            <a:ext cx="914400" cy="274320"/>
          </a:xfrm>
          <a:prstGeom prst="roundRect">
            <a:avLst>
              <a:gd name="adj" fmla="val 13333"/>
            </a:avLst>
          </a:prstGeom>
          <a:solidFill>
            <a:srgbClr val="F0E3EC"/>
          </a:solidFill>
          <a:ln w="9525">
            <a:solidFill>
              <a:srgbClr val="E6007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4" name="Text 21"/>
          <p:cNvSpPr/>
          <p:nvPr/>
        </p:nvSpPr>
        <p:spPr>
          <a:xfrm>
            <a:off x="10835640" y="4864608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8A1A5C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방향성</a:t>
            </a:r>
            <a:endParaRPr lang="en-US" sz="850" dirty="0"/>
          </a:p>
        </p:txBody>
      </p:sp>
      <p:sp>
        <p:nvSpPr>
          <p:cNvPr id="25" name="Text 22"/>
          <p:cNvSpPr/>
          <p:nvPr/>
        </p:nvSpPr>
        <p:spPr>
          <a:xfrm>
            <a:off x="6382512" y="4864608"/>
            <a:ext cx="4434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익시(ixi) 수익화 모델 출시 방향 결정</a:t>
            </a:r>
            <a:endParaRPr lang="en-US" sz="1150" dirty="0"/>
          </a:p>
        </p:txBody>
      </p:sp>
      <p:sp>
        <p:nvSpPr>
          <p:cNvPr id="26" name="Text 23"/>
          <p:cNvSpPr/>
          <p:nvPr/>
        </p:nvSpPr>
        <p:spPr>
          <a:xfrm>
            <a:off x="6382512" y="5193792"/>
            <a:ext cx="5349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옵션 A. 프리미엄 구독형 즉시 출시(이탈 우려, 조기 매출) · 옵션 B. 광고형 무료 확대 후 단계적 구독 전환(사용자 우선) — 임원회의 결정 필요</a:t>
            </a:r>
            <a:endParaRPr lang="en-US" sz="950" dirty="0"/>
          </a:p>
        </p:txBody>
      </p:sp>
      <p:sp>
        <p:nvSpPr>
          <p:cNvPr id="27" name="Text 24"/>
          <p:cNvSpPr/>
          <p:nvPr/>
        </p:nvSpPr>
        <p:spPr>
          <a:xfrm>
            <a:off x="6382512" y="6071616"/>
            <a:ext cx="53492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결정 기한 2026.06.24 (수)</a:t>
            </a:r>
            <a:endParaRPr lang="en-US" sz="880" dirty="0"/>
          </a:p>
        </p:txBody>
      </p:sp>
      <p:sp>
        <p:nvSpPr>
          <p:cNvPr id="28" name="Shape 25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9" name="Text 26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신사업기획팀 최유진 책임   |   문의: aibiz@lguplus.co.kr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AI·신사업부문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신사업기획팀   |   4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매출 구성 · 예상 질문 · 부록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신사업 매출 구성과 임원 예상 질문 대응, 근거 자료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매출 구성 / Q&amp;A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07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부록 (근거 자료)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신사업 매출 구성 &amp; 예상 질문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92608" y="1865376"/>
            <a:ext cx="5715000" cy="22860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3" name="Text 11"/>
          <p:cNvSpPr/>
          <p:nvPr/>
        </p:nvSpPr>
        <p:spPr>
          <a:xfrm>
            <a:off x="457200" y="1938528"/>
            <a:ext cx="5303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신사업 매출 구성 (W24, %)</a:t>
            </a:r>
            <a:endParaRPr lang="en-US" sz="950" dirty="0"/>
          </a:p>
        </p:txBody>
      </p:sp>
      <p:graphicFrame>
        <p:nvGraphicFramePr>
          <p:cNvPr id="14" name="Chart 0"/>
          <p:cNvGraphicFramePr/>
          <p:nvPr/>
        </p:nvGraphicFramePr>
        <p:xfrm>
          <a:off x="384048" y="2157984"/>
          <a:ext cx="5532120" cy="1883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Shape 12"/>
          <p:cNvSpPr/>
          <p:nvPr/>
        </p:nvSpPr>
        <p:spPr>
          <a:xfrm>
            <a:off x="6199632" y="1865376"/>
            <a:ext cx="5715000" cy="22860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6" name="Text 13"/>
          <p:cNvSpPr/>
          <p:nvPr/>
        </p:nvSpPr>
        <p:spPr>
          <a:xfrm>
            <a:off x="6364224" y="1975104"/>
            <a:ext cx="5385816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Q1. 160억 GPU 투자의 회수기간은?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추론 단가 35% 절감 기준 약 11개월, 트래픽 증가 시 단축.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Q2. 익시 수익화 시 이탈 우려는?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광고형 무료 유지 + 프리미엄 분리로 핵심 사용자 이탈 최소화.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Q3. B2B 저가 수주 대응 원칙은?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마진 가이드 하회 사업 선별 참여, 고마진 솔루션·구독 우선.</a:t>
            </a:r>
            <a:endParaRPr lang="en-US" sz="950" dirty="0"/>
          </a:p>
        </p:txBody>
      </p:sp>
      <p:sp>
        <p:nvSpPr>
          <p:cNvPr id="17" name="Text 14"/>
          <p:cNvSpPr/>
          <p:nvPr/>
        </p:nvSpPr>
        <p:spPr>
          <a:xfrm>
            <a:off x="292608" y="4370832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07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부록 (근거 자료 / 링크)</a:t>
            </a:r>
            <a:endParaRPr lang="en-US" sz="1300" dirty="0"/>
          </a:p>
        </p:txBody>
      </p:sp>
      <p:sp>
        <p:nvSpPr>
          <p:cNvPr id="18" name="Shape 15"/>
          <p:cNvSpPr/>
          <p:nvPr/>
        </p:nvSpPr>
        <p:spPr>
          <a:xfrm>
            <a:off x="292608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Shape 16"/>
          <p:cNvSpPr/>
          <p:nvPr/>
        </p:nvSpPr>
        <p:spPr>
          <a:xfrm>
            <a:off x="292608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0" name="Text 17"/>
          <p:cNvSpPr/>
          <p:nvPr/>
        </p:nvSpPr>
        <p:spPr>
          <a:xfrm>
            <a:off x="438912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W24_신사업_실적_v2.xlsx</a:t>
            </a:r>
            <a:endParaRPr lang="en-US" sz="1000" dirty="0"/>
          </a:p>
        </p:txBody>
      </p:sp>
      <p:sp>
        <p:nvSpPr>
          <p:cNvPr id="21" name="Text 18"/>
          <p:cNvSpPr/>
          <p:nvPr/>
        </p:nvSpPr>
        <p:spPr>
          <a:xfrm>
            <a:off x="438912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매출 / 수주 / 이익률</a:t>
            </a:r>
            <a:endParaRPr lang="en-US" sz="880" dirty="0"/>
          </a:p>
        </p:txBody>
      </p:sp>
      <p:sp>
        <p:nvSpPr>
          <p:cNvPr id="22" name="Shape 19"/>
          <p:cNvSpPr/>
          <p:nvPr/>
        </p:nvSpPr>
        <p:spPr>
          <a:xfrm>
            <a:off x="3200400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3" name="Shape 20"/>
          <p:cNvSpPr/>
          <p:nvPr/>
        </p:nvSpPr>
        <p:spPr>
          <a:xfrm>
            <a:off x="3200400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4" name="Text 21"/>
          <p:cNvSpPr/>
          <p:nvPr/>
        </p:nvSpPr>
        <p:spPr>
          <a:xfrm>
            <a:off x="3346704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AI 인프라 비용 분석.xlsx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3346704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GPU 사용량·단가</a:t>
            </a:r>
            <a:endParaRPr lang="en-US" sz="880" dirty="0"/>
          </a:p>
        </p:txBody>
      </p:sp>
      <p:sp>
        <p:nvSpPr>
          <p:cNvPr id="26" name="Shape 23"/>
          <p:cNvSpPr/>
          <p:nvPr/>
        </p:nvSpPr>
        <p:spPr>
          <a:xfrm>
            <a:off x="6108192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7" name="Shape 24"/>
          <p:cNvSpPr/>
          <p:nvPr/>
        </p:nvSpPr>
        <p:spPr>
          <a:xfrm>
            <a:off x="6108192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8" name="Text 25"/>
          <p:cNvSpPr/>
          <p:nvPr/>
        </p:nvSpPr>
        <p:spPr>
          <a:xfrm>
            <a:off x="6254496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익시(ixi) 사용지표 대시보드</a:t>
            </a:r>
            <a:endParaRPr lang="en-US" sz="1000" dirty="0"/>
          </a:p>
        </p:txBody>
      </p:sp>
      <p:sp>
        <p:nvSpPr>
          <p:cNvPr id="29" name="Text 26"/>
          <p:cNvSpPr/>
          <p:nvPr/>
        </p:nvSpPr>
        <p:spPr>
          <a:xfrm>
            <a:off x="6254496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MAU·기능별 이용</a:t>
            </a:r>
            <a:endParaRPr lang="en-US" sz="880" dirty="0"/>
          </a:p>
        </p:txBody>
      </p:sp>
      <p:sp>
        <p:nvSpPr>
          <p:cNvPr id="30" name="Shape 27"/>
          <p:cNvSpPr/>
          <p:nvPr/>
        </p:nvSpPr>
        <p:spPr>
          <a:xfrm>
            <a:off x="9015984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1" name="Shape 28"/>
          <p:cNvSpPr/>
          <p:nvPr/>
        </p:nvSpPr>
        <p:spPr>
          <a:xfrm>
            <a:off x="9015984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2" name="Text 29"/>
          <p:cNvSpPr/>
          <p:nvPr/>
        </p:nvSpPr>
        <p:spPr>
          <a:xfrm>
            <a:off x="9162288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B2B 수주 파이프라인</a:t>
            </a:r>
            <a:endParaRPr lang="en-US" sz="1000" dirty="0"/>
          </a:p>
        </p:txBody>
      </p:sp>
      <p:sp>
        <p:nvSpPr>
          <p:cNvPr id="33" name="Text 30"/>
          <p:cNvSpPr/>
          <p:nvPr/>
        </p:nvSpPr>
        <p:spPr>
          <a:xfrm>
            <a:off x="9162288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사업별 마진·확률</a:t>
            </a:r>
            <a:endParaRPr lang="en-US" sz="880" dirty="0"/>
          </a:p>
        </p:txBody>
      </p:sp>
      <p:sp>
        <p:nvSpPr>
          <p:cNvPr id="34" name="Shape 31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32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신사업기획팀 최유진 책임   |   문의: aibiz@lguplus.co.kr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1070</Words>
  <Application>Microsoft Office PowerPoint</Application>
  <PresentationFormat>와이드스크린</PresentationFormat>
  <Paragraphs>116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LGU+ AI·신사업 주간 현황</dc:title>
  <dc:subject>PptxGenJS Presentation</dc:subject>
  <dc:creator>경영기획</dc:creator>
  <cp:lastModifiedBy>Chiwon Choi</cp:lastModifiedBy>
  <cp:revision>1</cp:revision>
  <dcterms:created xsi:type="dcterms:W3CDTF">2026-06-19T10:21:44Z</dcterms:created>
  <dcterms:modified xsi:type="dcterms:W3CDTF">2026-06-19T15:02:34Z</dcterms:modified>
</cp:coreProperties>
</file>